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7" r:id="rId3"/>
    <p:sldId id="258" r:id="rId4"/>
    <p:sldId id="259" r:id="rId5"/>
    <p:sldId id="270" r:id="rId6"/>
    <p:sldId id="284" r:id="rId7"/>
    <p:sldId id="283" r:id="rId8"/>
    <p:sldId id="285" r:id="rId9"/>
    <p:sldId id="287" r:id="rId10"/>
    <p:sldId id="288" r:id="rId11"/>
    <p:sldId id="289" r:id="rId12"/>
    <p:sldId id="293" r:id="rId13"/>
    <p:sldId id="294" r:id="rId14"/>
    <p:sldId id="295" r:id="rId15"/>
    <p:sldId id="296" r:id="rId16"/>
    <p:sldId id="290" r:id="rId17"/>
    <p:sldId id="291" r:id="rId18"/>
    <p:sldId id="292" r:id="rId19"/>
    <p:sldId id="286" r:id="rId20"/>
    <p:sldId id="271" r:id="rId21"/>
    <p:sldId id="272" r:id="rId22"/>
    <p:sldId id="260" r:id="rId23"/>
    <p:sldId id="281" r:id="rId24"/>
    <p:sldId id="276" r:id="rId25"/>
    <p:sldId id="278" r:id="rId26"/>
    <p:sldId id="277" r:id="rId27"/>
    <p:sldId id="280" r:id="rId28"/>
    <p:sldId id="279" r:id="rId29"/>
    <p:sldId id="282" r:id="rId30"/>
    <p:sldId id="273" r:id="rId31"/>
    <p:sldId id="274" r:id="rId32"/>
    <p:sldId id="275" r:id="rId33"/>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AAFC0"/>
    <a:srgbClr val="F6C6AD"/>
    <a:srgbClr val="E59EDD"/>
    <a:srgbClr val="83CBEB"/>
    <a:srgbClr val="008000"/>
    <a:srgbClr val="CCD2D8"/>
    <a:srgbClr val="7FD7A7"/>
    <a:srgbClr val="BFBFBF"/>
    <a:srgbClr val="FFFFFF"/>
    <a:srgbClr val="A02B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14" autoAdjust="0"/>
    <p:restoredTop sz="94660"/>
  </p:normalViewPr>
  <p:slideViewPr>
    <p:cSldViewPr snapToGrid="0">
      <p:cViewPr varScale="1">
        <p:scale>
          <a:sx n="104" d="100"/>
          <a:sy n="104" d="100"/>
        </p:scale>
        <p:origin x="95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iuch\Desktop\tsp\&#32479;&#35745;&#25991;&#26723;\&#26032;&#32479;&#35745;.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IU\Desktop\tsp\&#32479;&#35745;&#25991;&#26723;\&#20013;&#26399;&#32479;&#35745;.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The number of edges of different graphs</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ltLang="en-US"/>
        </a:p>
      </c:txPr>
    </c:title>
    <c:autoTitleDeleted val="0"/>
    <c:plotArea>
      <c:layout/>
      <c:scatterChart>
        <c:scatterStyle val="lineMarker"/>
        <c:varyColors val="0"/>
        <c:ser>
          <c:idx val="0"/>
          <c:order val="0"/>
          <c:tx>
            <c:v>de_edges</c:v>
          </c:tx>
          <c:spPr>
            <a:ln w="25400" cap="rnd">
              <a:noFill/>
              <a:round/>
            </a:ln>
            <a:effectLst/>
          </c:spPr>
          <c:marker>
            <c:symbol val="circle"/>
            <c:size val="5"/>
            <c:spPr>
              <a:solidFill>
                <a:srgbClr val="0070C0"/>
              </a:solidFill>
              <a:ln w="9525">
                <a:no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Sheet1!$D$2:$D$197</c:f>
              <c:numCache>
                <c:formatCode>General</c:formatCode>
                <c:ptCount val="196"/>
                <c:pt idx="0">
                  <c:v>9</c:v>
                </c:pt>
                <c:pt idx="1">
                  <c:v>11</c:v>
                </c:pt>
                <c:pt idx="2">
                  <c:v>13</c:v>
                </c:pt>
                <c:pt idx="3">
                  <c:v>17</c:v>
                </c:pt>
                <c:pt idx="4">
                  <c:v>18</c:v>
                </c:pt>
                <c:pt idx="5">
                  <c:v>21</c:v>
                </c:pt>
                <c:pt idx="6">
                  <c:v>22</c:v>
                </c:pt>
                <c:pt idx="7">
                  <c:v>26</c:v>
                </c:pt>
                <c:pt idx="8">
                  <c:v>29</c:v>
                </c:pt>
                <c:pt idx="9">
                  <c:v>33</c:v>
                </c:pt>
                <c:pt idx="10">
                  <c:v>33</c:v>
                </c:pt>
                <c:pt idx="11">
                  <c:v>38</c:v>
                </c:pt>
                <c:pt idx="12">
                  <c:v>42</c:v>
                </c:pt>
                <c:pt idx="13">
                  <c:v>44</c:v>
                </c:pt>
                <c:pt idx="14">
                  <c:v>45</c:v>
                </c:pt>
                <c:pt idx="15">
                  <c:v>50</c:v>
                </c:pt>
                <c:pt idx="16">
                  <c:v>53</c:v>
                </c:pt>
                <c:pt idx="17">
                  <c:v>55</c:v>
                </c:pt>
                <c:pt idx="18">
                  <c:v>60</c:v>
                </c:pt>
                <c:pt idx="19">
                  <c:v>61</c:v>
                </c:pt>
                <c:pt idx="20">
                  <c:v>65</c:v>
                </c:pt>
                <c:pt idx="21">
                  <c:v>67</c:v>
                </c:pt>
                <c:pt idx="22">
                  <c:v>69</c:v>
                </c:pt>
                <c:pt idx="23">
                  <c:v>70</c:v>
                </c:pt>
                <c:pt idx="24">
                  <c:v>77</c:v>
                </c:pt>
                <c:pt idx="25">
                  <c:v>79</c:v>
                </c:pt>
                <c:pt idx="26">
                  <c:v>81</c:v>
                </c:pt>
                <c:pt idx="27">
                  <c:v>81</c:v>
                </c:pt>
                <c:pt idx="28">
                  <c:v>88</c:v>
                </c:pt>
                <c:pt idx="29">
                  <c:v>91</c:v>
                </c:pt>
                <c:pt idx="30">
                  <c:v>94</c:v>
                </c:pt>
                <c:pt idx="31">
                  <c:v>96</c:v>
                </c:pt>
                <c:pt idx="32">
                  <c:v>97</c:v>
                </c:pt>
                <c:pt idx="33">
                  <c:v>103</c:v>
                </c:pt>
                <c:pt idx="34">
                  <c:v>107</c:v>
                </c:pt>
                <c:pt idx="35">
                  <c:v>106</c:v>
                </c:pt>
                <c:pt idx="36">
                  <c:v>111</c:v>
                </c:pt>
                <c:pt idx="37">
                  <c:v>110</c:v>
                </c:pt>
                <c:pt idx="38">
                  <c:v>117</c:v>
                </c:pt>
                <c:pt idx="39">
                  <c:v>119</c:v>
                </c:pt>
                <c:pt idx="40">
                  <c:v>122</c:v>
                </c:pt>
                <c:pt idx="41">
                  <c:v>124</c:v>
                </c:pt>
                <c:pt idx="42">
                  <c:v>127</c:v>
                </c:pt>
                <c:pt idx="43">
                  <c:v>133</c:v>
                </c:pt>
                <c:pt idx="44">
                  <c:v>133</c:v>
                </c:pt>
                <c:pt idx="45">
                  <c:v>135</c:v>
                </c:pt>
                <c:pt idx="46">
                  <c:v>139</c:v>
                </c:pt>
                <c:pt idx="47">
                  <c:v>146</c:v>
                </c:pt>
                <c:pt idx="48">
                  <c:v>146</c:v>
                </c:pt>
                <c:pt idx="49">
                  <c:v>149</c:v>
                </c:pt>
                <c:pt idx="50">
                  <c:v>148</c:v>
                </c:pt>
                <c:pt idx="51">
                  <c:v>155</c:v>
                </c:pt>
                <c:pt idx="52">
                  <c:v>158</c:v>
                </c:pt>
                <c:pt idx="53">
                  <c:v>160</c:v>
                </c:pt>
                <c:pt idx="54">
                  <c:v>163</c:v>
                </c:pt>
                <c:pt idx="55">
                  <c:v>166</c:v>
                </c:pt>
                <c:pt idx="56">
                  <c:v>172</c:v>
                </c:pt>
                <c:pt idx="57">
                  <c:v>168</c:v>
                </c:pt>
                <c:pt idx="58">
                  <c:v>178</c:v>
                </c:pt>
                <c:pt idx="59">
                  <c:v>179</c:v>
                </c:pt>
                <c:pt idx="60">
                  <c:v>183</c:v>
                </c:pt>
                <c:pt idx="61">
                  <c:v>181</c:v>
                </c:pt>
                <c:pt idx="62">
                  <c:v>187</c:v>
                </c:pt>
                <c:pt idx="63">
                  <c:v>192</c:v>
                </c:pt>
                <c:pt idx="64">
                  <c:v>193</c:v>
                </c:pt>
                <c:pt idx="65">
                  <c:v>197</c:v>
                </c:pt>
                <c:pt idx="66">
                  <c:v>197</c:v>
                </c:pt>
                <c:pt idx="67">
                  <c:v>204</c:v>
                </c:pt>
                <c:pt idx="68">
                  <c:v>203</c:v>
                </c:pt>
                <c:pt idx="69">
                  <c:v>209</c:v>
                </c:pt>
                <c:pt idx="70">
                  <c:v>210</c:v>
                </c:pt>
                <c:pt idx="71">
                  <c:v>213</c:v>
                </c:pt>
                <c:pt idx="72">
                  <c:v>220</c:v>
                </c:pt>
                <c:pt idx="73">
                  <c:v>221</c:v>
                </c:pt>
                <c:pt idx="74">
                  <c:v>223</c:v>
                </c:pt>
                <c:pt idx="75">
                  <c:v>224</c:v>
                </c:pt>
                <c:pt idx="76">
                  <c:v>227</c:v>
                </c:pt>
                <c:pt idx="77">
                  <c:v>230</c:v>
                </c:pt>
                <c:pt idx="78">
                  <c:v>231</c:v>
                </c:pt>
                <c:pt idx="79">
                  <c:v>236</c:v>
                </c:pt>
                <c:pt idx="80">
                  <c:v>240</c:v>
                </c:pt>
                <c:pt idx="81">
                  <c:v>245</c:v>
                </c:pt>
                <c:pt idx="82">
                  <c:v>247</c:v>
                </c:pt>
                <c:pt idx="83">
                  <c:v>245</c:v>
                </c:pt>
                <c:pt idx="84">
                  <c:v>252</c:v>
                </c:pt>
                <c:pt idx="85">
                  <c:v>256</c:v>
                </c:pt>
                <c:pt idx="86">
                  <c:v>260</c:v>
                </c:pt>
                <c:pt idx="87">
                  <c:v>264</c:v>
                </c:pt>
                <c:pt idx="88">
                  <c:v>266</c:v>
                </c:pt>
                <c:pt idx="89">
                  <c:v>266</c:v>
                </c:pt>
                <c:pt idx="90">
                  <c:v>269</c:v>
                </c:pt>
                <c:pt idx="91">
                  <c:v>275</c:v>
                </c:pt>
                <c:pt idx="92">
                  <c:v>276</c:v>
                </c:pt>
                <c:pt idx="93">
                  <c:v>280</c:v>
                </c:pt>
                <c:pt idx="94">
                  <c:v>283</c:v>
                </c:pt>
                <c:pt idx="95">
                  <c:v>286</c:v>
                </c:pt>
                <c:pt idx="96">
                  <c:v>288</c:v>
                </c:pt>
                <c:pt idx="97">
                  <c:v>290</c:v>
                </c:pt>
                <c:pt idx="98">
                  <c:v>293</c:v>
                </c:pt>
                <c:pt idx="99">
                  <c:v>300</c:v>
                </c:pt>
                <c:pt idx="100">
                  <c:v>301</c:v>
                </c:pt>
                <c:pt idx="101">
                  <c:v>299</c:v>
                </c:pt>
                <c:pt idx="102">
                  <c:v>306</c:v>
                </c:pt>
                <c:pt idx="103">
                  <c:v>312</c:v>
                </c:pt>
                <c:pt idx="104">
                  <c:v>312</c:v>
                </c:pt>
                <c:pt idx="105">
                  <c:v>316</c:v>
                </c:pt>
                <c:pt idx="106">
                  <c:v>318</c:v>
                </c:pt>
                <c:pt idx="107">
                  <c:v>321</c:v>
                </c:pt>
                <c:pt idx="108">
                  <c:v>324</c:v>
                </c:pt>
                <c:pt idx="109">
                  <c:v>327</c:v>
                </c:pt>
                <c:pt idx="110">
                  <c:v>326</c:v>
                </c:pt>
                <c:pt idx="111">
                  <c:v>333</c:v>
                </c:pt>
                <c:pt idx="112">
                  <c:v>336</c:v>
                </c:pt>
                <c:pt idx="113">
                  <c:v>339</c:v>
                </c:pt>
                <c:pt idx="114">
                  <c:v>342</c:v>
                </c:pt>
                <c:pt idx="115">
                  <c:v>346</c:v>
                </c:pt>
                <c:pt idx="116">
                  <c:v>347</c:v>
                </c:pt>
                <c:pt idx="117">
                  <c:v>353</c:v>
                </c:pt>
                <c:pt idx="118">
                  <c:v>354</c:v>
                </c:pt>
                <c:pt idx="119">
                  <c:v>356</c:v>
                </c:pt>
                <c:pt idx="120">
                  <c:v>356</c:v>
                </c:pt>
                <c:pt idx="121">
                  <c:v>364</c:v>
                </c:pt>
                <c:pt idx="122">
                  <c:v>365</c:v>
                </c:pt>
                <c:pt idx="123">
                  <c:v>365</c:v>
                </c:pt>
                <c:pt idx="124">
                  <c:v>375</c:v>
                </c:pt>
                <c:pt idx="125">
                  <c:v>377</c:v>
                </c:pt>
                <c:pt idx="126">
                  <c:v>377</c:v>
                </c:pt>
                <c:pt idx="127">
                  <c:v>382</c:v>
                </c:pt>
                <c:pt idx="128">
                  <c:v>387</c:v>
                </c:pt>
                <c:pt idx="129">
                  <c:v>385</c:v>
                </c:pt>
                <c:pt idx="130">
                  <c:v>391</c:v>
                </c:pt>
                <c:pt idx="131">
                  <c:v>394</c:v>
                </c:pt>
                <c:pt idx="132">
                  <c:v>393</c:v>
                </c:pt>
                <c:pt idx="133">
                  <c:v>395</c:v>
                </c:pt>
                <c:pt idx="134">
                  <c:v>399</c:v>
                </c:pt>
                <c:pt idx="135">
                  <c:v>406</c:v>
                </c:pt>
                <c:pt idx="136">
                  <c:v>405</c:v>
                </c:pt>
                <c:pt idx="137">
                  <c:v>412</c:v>
                </c:pt>
                <c:pt idx="138">
                  <c:v>413</c:v>
                </c:pt>
                <c:pt idx="139">
                  <c:v>415</c:v>
                </c:pt>
                <c:pt idx="140">
                  <c:v>419</c:v>
                </c:pt>
                <c:pt idx="141">
                  <c:v>418</c:v>
                </c:pt>
                <c:pt idx="142">
                  <c:v>421</c:v>
                </c:pt>
                <c:pt idx="143">
                  <c:v>427</c:v>
                </c:pt>
                <c:pt idx="144">
                  <c:v>432</c:v>
                </c:pt>
                <c:pt idx="145">
                  <c:v>434</c:v>
                </c:pt>
                <c:pt idx="146">
                  <c:v>435</c:v>
                </c:pt>
                <c:pt idx="147">
                  <c:v>443</c:v>
                </c:pt>
                <c:pt idx="148">
                  <c:v>442</c:v>
                </c:pt>
                <c:pt idx="149">
                  <c:v>446</c:v>
                </c:pt>
                <c:pt idx="150">
                  <c:v>449</c:v>
                </c:pt>
                <c:pt idx="151">
                  <c:v>450</c:v>
                </c:pt>
                <c:pt idx="152">
                  <c:v>455</c:v>
                </c:pt>
                <c:pt idx="153">
                  <c:v>459</c:v>
                </c:pt>
                <c:pt idx="154">
                  <c:v>462</c:v>
                </c:pt>
                <c:pt idx="155">
                  <c:v>464</c:v>
                </c:pt>
                <c:pt idx="156">
                  <c:v>460</c:v>
                </c:pt>
                <c:pt idx="157">
                  <c:v>470</c:v>
                </c:pt>
                <c:pt idx="158">
                  <c:v>473</c:v>
                </c:pt>
                <c:pt idx="159">
                  <c:v>474</c:v>
                </c:pt>
                <c:pt idx="160">
                  <c:v>477</c:v>
                </c:pt>
                <c:pt idx="161">
                  <c:v>481</c:v>
                </c:pt>
                <c:pt idx="162">
                  <c:v>488</c:v>
                </c:pt>
                <c:pt idx="163">
                  <c:v>486</c:v>
                </c:pt>
                <c:pt idx="164">
                  <c:v>493</c:v>
                </c:pt>
                <c:pt idx="165">
                  <c:v>490</c:v>
                </c:pt>
                <c:pt idx="166">
                  <c:v>496</c:v>
                </c:pt>
                <c:pt idx="167">
                  <c:v>501</c:v>
                </c:pt>
                <c:pt idx="168">
                  <c:v>500</c:v>
                </c:pt>
                <c:pt idx="169">
                  <c:v>505</c:v>
                </c:pt>
                <c:pt idx="170">
                  <c:v>508</c:v>
                </c:pt>
                <c:pt idx="171">
                  <c:v>513</c:v>
                </c:pt>
                <c:pt idx="172">
                  <c:v>515</c:v>
                </c:pt>
                <c:pt idx="173">
                  <c:v>516</c:v>
                </c:pt>
                <c:pt idx="174">
                  <c:v>515</c:v>
                </c:pt>
                <c:pt idx="175">
                  <c:v>523</c:v>
                </c:pt>
                <c:pt idx="176">
                  <c:v>526</c:v>
                </c:pt>
                <c:pt idx="177">
                  <c:v>526</c:v>
                </c:pt>
                <c:pt idx="178">
                  <c:v>531</c:v>
                </c:pt>
                <c:pt idx="179">
                  <c:v>537</c:v>
                </c:pt>
                <c:pt idx="180">
                  <c:v>539</c:v>
                </c:pt>
                <c:pt idx="181">
                  <c:v>541</c:v>
                </c:pt>
                <c:pt idx="182">
                  <c:v>544</c:v>
                </c:pt>
                <c:pt idx="183">
                  <c:v>547</c:v>
                </c:pt>
                <c:pt idx="184">
                  <c:v>553</c:v>
                </c:pt>
                <c:pt idx="185">
                  <c:v>551</c:v>
                </c:pt>
                <c:pt idx="186">
                  <c:v>556</c:v>
                </c:pt>
                <c:pt idx="187">
                  <c:v>560</c:v>
                </c:pt>
                <c:pt idx="188">
                  <c:v>563</c:v>
                </c:pt>
                <c:pt idx="189">
                  <c:v>566</c:v>
                </c:pt>
                <c:pt idx="190">
                  <c:v>568</c:v>
                </c:pt>
                <c:pt idx="191">
                  <c:v>569</c:v>
                </c:pt>
                <c:pt idx="192">
                  <c:v>577</c:v>
                </c:pt>
                <c:pt idx="193">
                  <c:v>576</c:v>
                </c:pt>
                <c:pt idx="194">
                  <c:v>580</c:v>
                </c:pt>
                <c:pt idx="195">
                  <c:v>580</c:v>
                </c:pt>
              </c:numCache>
            </c:numRef>
          </c:yVal>
          <c:smooth val="0"/>
          <c:extLst>
            <c:ext xmlns:c16="http://schemas.microsoft.com/office/drawing/2014/chart" uri="{C3380CC4-5D6E-409C-BE32-E72D297353CC}">
              <c16:uniqueId val="{00000000-B1E8-40EC-AE46-25DFA9E757C7}"/>
            </c:ext>
          </c:extLst>
        </c:ser>
        <c:ser>
          <c:idx val="1"/>
          <c:order val="1"/>
          <c:tx>
            <c:v>seg_edges</c:v>
          </c:tx>
          <c:spPr>
            <a:ln w="25400" cap="rnd">
              <a:noFill/>
              <a:round/>
            </a:ln>
            <a:effectLst/>
          </c:spPr>
          <c:marker>
            <c:symbol val="circle"/>
            <c:size val="5"/>
            <c:spPr>
              <a:solidFill>
                <a:schemeClr val="accent2"/>
              </a:solidFill>
              <a:ln w="9525">
                <a:solidFill>
                  <a:schemeClr val="accent2"/>
                </a:solid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Sheet1!$E$2:$E$197</c:f>
              <c:numCache>
                <c:formatCode>General</c:formatCode>
                <c:ptCount val="196"/>
                <c:pt idx="0">
                  <c:v>10</c:v>
                </c:pt>
                <c:pt idx="1">
                  <c:v>15</c:v>
                </c:pt>
                <c:pt idx="2">
                  <c:v>21</c:v>
                </c:pt>
                <c:pt idx="3">
                  <c:v>28</c:v>
                </c:pt>
                <c:pt idx="4">
                  <c:v>36</c:v>
                </c:pt>
                <c:pt idx="5">
                  <c:v>45</c:v>
                </c:pt>
                <c:pt idx="6">
                  <c:v>50</c:v>
                </c:pt>
                <c:pt idx="7">
                  <c:v>60</c:v>
                </c:pt>
                <c:pt idx="8">
                  <c:v>72</c:v>
                </c:pt>
                <c:pt idx="9">
                  <c:v>83</c:v>
                </c:pt>
                <c:pt idx="10">
                  <c:v>93</c:v>
                </c:pt>
                <c:pt idx="11">
                  <c:v>99</c:v>
                </c:pt>
                <c:pt idx="12">
                  <c:v>118</c:v>
                </c:pt>
                <c:pt idx="13">
                  <c:v>126</c:v>
                </c:pt>
                <c:pt idx="14">
                  <c:v>129</c:v>
                </c:pt>
                <c:pt idx="15">
                  <c:v>143</c:v>
                </c:pt>
                <c:pt idx="16">
                  <c:v>159</c:v>
                </c:pt>
                <c:pt idx="17">
                  <c:v>165</c:v>
                </c:pt>
                <c:pt idx="18">
                  <c:v>180</c:v>
                </c:pt>
                <c:pt idx="19">
                  <c:v>192</c:v>
                </c:pt>
                <c:pt idx="20">
                  <c:v>206</c:v>
                </c:pt>
                <c:pt idx="21">
                  <c:v>217</c:v>
                </c:pt>
                <c:pt idx="22">
                  <c:v>218</c:v>
                </c:pt>
                <c:pt idx="23">
                  <c:v>221</c:v>
                </c:pt>
                <c:pt idx="24">
                  <c:v>266</c:v>
                </c:pt>
                <c:pt idx="25">
                  <c:v>262</c:v>
                </c:pt>
                <c:pt idx="26">
                  <c:v>263</c:v>
                </c:pt>
                <c:pt idx="27">
                  <c:v>267</c:v>
                </c:pt>
                <c:pt idx="28">
                  <c:v>296</c:v>
                </c:pt>
                <c:pt idx="29">
                  <c:v>306</c:v>
                </c:pt>
                <c:pt idx="30">
                  <c:v>308</c:v>
                </c:pt>
                <c:pt idx="31">
                  <c:v>335</c:v>
                </c:pt>
                <c:pt idx="32">
                  <c:v>326</c:v>
                </c:pt>
                <c:pt idx="33">
                  <c:v>375</c:v>
                </c:pt>
                <c:pt idx="34">
                  <c:v>379</c:v>
                </c:pt>
                <c:pt idx="35">
                  <c:v>365</c:v>
                </c:pt>
                <c:pt idx="36">
                  <c:v>384</c:v>
                </c:pt>
                <c:pt idx="37">
                  <c:v>384</c:v>
                </c:pt>
                <c:pt idx="38">
                  <c:v>407</c:v>
                </c:pt>
                <c:pt idx="39">
                  <c:v>418</c:v>
                </c:pt>
                <c:pt idx="40">
                  <c:v>434</c:v>
                </c:pt>
                <c:pt idx="41">
                  <c:v>439</c:v>
                </c:pt>
                <c:pt idx="42">
                  <c:v>453</c:v>
                </c:pt>
                <c:pt idx="43">
                  <c:v>484</c:v>
                </c:pt>
                <c:pt idx="44">
                  <c:v>496</c:v>
                </c:pt>
                <c:pt idx="45">
                  <c:v>495</c:v>
                </c:pt>
                <c:pt idx="46">
                  <c:v>493</c:v>
                </c:pt>
                <c:pt idx="47">
                  <c:v>537</c:v>
                </c:pt>
                <c:pt idx="48">
                  <c:v>524</c:v>
                </c:pt>
                <c:pt idx="49">
                  <c:v>542</c:v>
                </c:pt>
                <c:pt idx="50">
                  <c:v>539</c:v>
                </c:pt>
                <c:pt idx="51">
                  <c:v>562</c:v>
                </c:pt>
                <c:pt idx="52">
                  <c:v>592</c:v>
                </c:pt>
                <c:pt idx="53">
                  <c:v>590</c:v>
                </c:pt>
                <c:pt idx="54">
                  <c:v>601</c:v>
                </c:pt>
                <c:pt idx="55">
                  <c:v>621</c:v>
                </c:pt>
                <c:pt idx="56">
                  <c:v>653</c:v>
                </c:pt>
                <c:pt idx="57">
                  <c:v>616</c:v>
                </c:pt>
                <c:pt idx="58">
                  <c:v>657</c:v>
                </c:pt>
                <c:pt idx="59">
                  <c:v>688</c:v>
                </c:pt>
                <c:pt idx="60">
                  <c:v>677</c:v>
                </c:pt>
                <c:pt idx="61">
                  <c:v>680</c:v>
                </c:pt>
                <c:pt idx="62">
                  <c:v>711</c:v>
                </c:pt>
                <c:pt idx="63">
                  <c:v>726</c:v>
                </c:pt>
                <c:pt idx="64">
                  <c:v>733</c:v>
                </c:pt>
                <c:pt idx="65">
                  <c:v>760</c:v>
                </c:pt>
                <c:pt idx="66">
                  <c:v>737</c:v>
                </c:pt>
                <c:pt idx="67">
                  <c:v>771</c:v>
                </c:pt>
                <c:pt idx="68">
                  <c:v>766</c:v>
                </c:pt>
                <c:pt idx="69">
                  <c:v>801</c:v>
                </c:pt>
                <c:pt idx="70">
                  <c:v>802</c:v>
                </c:pt>
                <c:pt idx="71">
                  <c:v>800</c:v>
                </c:pt>
                <c:pt idx="72">
                  <c:v>863</c:v>
                </c:pt>
                <c:pt idx="73">
                  <c:v>858</c:v>
                </c:pt>
                <c:pt idx="74">
                  <c:v>871</c:v>
                </c:pt>
                <c:pt idx="75">
                  <c:v>844</c:v>
                </c:pt>
                <c:pt idx="76">
                  <c:v>877</c:v>
                </c:pt>
                <c:pt idx="77">
                  <c:v>889</c:v>
                </c:pt>
                <c:pt idx="78">
                  <c:v>905</c:v>
                </c:pt>
                <c:pt idx="79">
                  <c:v>916</c:v>
                </c:pt>
                <c:pt idx="80">
                  <c:v>929</c:v>
                </c:pt>
                <c:pt idx="81">
                  <c:v>955</c:v>
                </c:pt>
                <c:pt idx="82">
                  <c:v>963</c:v>
                </c:pt>
                <c:pt idx="83">
                  <c:v>926</c:v>
                </c:pt>
                <c:pt idx="84">
                  <c:v>972</c:v>
                </c:pt>
                <c:pt idx="85">
                  <c:v>990</c:v>
                </c:pt>
                <c:pt idx="86">
                  <c:v>1040</c:v>
                </c:pt>
                <c:pt idx="87">
                  <c:v>1025</c:v>
                </c:pt>
                <c:pt idx="88">
                  <c:v>1030</c:v>
                </c:pt>
                <c:pt idx="89">
                  <c:v>1021</c:v>
                </c:pt>
                <c:pt idx="90">
                  <c:v>1051</c:v>
                </c:pt>
                <c:pt idx="91">
                  <c:v>1087</c:v>
                </c:pt>
                <c:pt idx="92">
                  <c:v>1088</c:v>
                </c:pt>
                <c:pt idx="93">
                  <c:v>1112</c:v>
                </c:pt>
                <c:pt idx="94">
                  <c:v>1123</c:v>
                </c:pt>
                <c:pt idx="95">
                  <c:v>1143</c:v>
                </c:pt>
                <c:pt idx="96">
                  <c:v>1138</c:v>
                </c:pt>
                <c:pt idx="97">
                  <c:v>1137</c:v>
                </c:pt>
                <c:pt idx="98">
                  <c:v>1129</c:v>
                </c:pt>
                <c:pt idx="99">
                  <c:v>1159</c:v>
                </c:pt>
                <c:pt idx="100">
                  <c:v>1209</c:v>
                </c:pt>
                <c:pt idx="101">
                  <c:v>1171</c:v>
                </c:pt>
                <c:pt idx="102">
                  <c:v>1228</c:v>
                </c:pt>
                <c:pt idx="103">
                  <c:v>1240</c:v>
                </c:pt>
                <c:pt idx="104">
                  <c:v>1248</c:v>
                </c:pt>
                <c:pt idx="105">
                  <c:v>1276</c:v>
                </c:pt>
                <c:pt idx="106">
                  <c:v>1255</c:v>
                </c:pt>
                <c:pt idx="107">
                  <c:v>1299</c:v>
                </c:pt>
                <c:pt idx="108">
                  <c:v>1313</c:v>
                </c:pt>
                <c:pt idx="109">
                  <c:v>1304</c:v>
                </c:pt>
                <c:pt idx="110">
                  <c:v>1310</c:v>
                </c:pt>
                <c:pt idx="111">
                  <c:v>1323</c:v>
                </c:pt>
                <c:pt idx="112">
                  <c:v>1359</c:v>
                </c:pt>
                <c:pt idx="113">
                  <c:v>1351</c:v>
                </c:pt>
                <c:pt idx="114">
                  <c:v>1333</c:v>
                </c:pt>
                <c:pt idx="115">
                  <c:v>1397</c:v>
                </c:pt>
                <c:pt idx="116">
                  <c:v>1385</c:v>
                </c:pt>
                <c:pt idx="117">
                  <c:v>1417</c:v>
                </c:pt>
                <c:pt idx="118">
                  <c:v>1418</c:v>
                </c:pt>
                <c:pt idx="119">
                  <c:v>1429</c:v>
                </c:pt>
                <c:pt idx="120">
                  <c:v>1402</c:v>
                </c:pt>
                <c:pt idx="121">
                  <c:v>1462</c:v>
                </c:pt>
                <c:pt idx="122">
                  <c:v>1447</c:v>
                </c:pt>
                <c:pt idx="123">
                  <c:v>1451</c:v>
                </c:pt>
                <c:pt idx="124">
                  <c:v>1511</c:v>
                </c:pt>
                <c:pt idx="125">
                  <c:v>1496</c:v>
                </c:pt>
                <c:pt idx="126">
                  <c:v>1537</c:v>
                </c:pt>
                <c:pt idx="127">
                  <c:v>1541</c:v>
                </c:pt>
                <c:pt idx="128">
                  <c:v>1586</c:v>
                </c:pt>
                <c:pt idx="129">
                  <c:v>1544</c:v>
                </c:pt>
                <c:pt idx="130">
                  <c:v>1574</c:v>
                </c:pt>
                <c:pt idx="131">
                  <c:v>1623</c:v>
                </c:pt>
                <c:pt idx="132">
                  <c:v>1572</c:v>
                </c:pt>
                <c:pt idx="133">
                  <c:v>1586</c:v>
                </c:pt>
                <c:pt idx="134">
                  <c:v>1605</c:v>
                </c:pt>
                <c:pt idx="135">
                  <c:v>1649</c:v>
                </c:pt>
                <c:pt idx="136">
                  <c:v>1618</c:v>
                </c:pt>
                <c:pt idx="137">
                  <c:v>1701</c:v>
                </c:pt>
                <c:pt idx="138">
                  <c:v>1659</c:v>
                </c:pt>
                <c:pt idx="139">
                  <c:v>1666</c:v>
                </c:pt>
                <c:pt idx="140">
                  <c:v>1687</c:v>
                </c:pt>
                <c:pt idx="141">
                  <c:v>1677</c:v>
                </c:pt>
                <c:pt idx="142">
                  <c:v>1672</c:v>
                </c:pt>
                <c:pt idx="143">
                  <c:v>1723</c:v>
                </c:pt>
                <c:pt idx="144">
                  <c:v>1730</c:v>
                </c:pt>
                <c:pt idx="145">
                  <c:v>1783</c:v>
                </c:pt>
                <c:pt idx="146">
                  <c:v>1747</c:v>
                </c:pt>
                <c:pt idx="147">
                  <c:v>1790</c:v>
                </c:pt>
                <c:pt idx="148">
                  <c:v>1779</c:v>
                </c:pt>
                <c:pt idx="149">
                  <c:v>1826</c:v>
                </c:pt>
                <c:pt idx="150">
                  <c:v>1842</c:v>
                </c:pt>
                <c:pt idx="151">
                  <c:v>1832</c:v>
                </c:pt>
                <c:pt idx="152">
                  <c:v>1841</c:v>
                </c:pt>
                <c:pt idx="153">
                  <c:v>1888</c:v>
                </c:pt>
                <c:pt idx="154">
                  <c:v>1871</c:v>
                </c:pt>
                <c:pt idx="155">
                  <c:v>1891</c:v>
                </c:pt>
                <c:pt idx="156">
                  <c:v>1849</c:v>
                </c:pt>
                <c:pt idx="157">
                  <c:v>1916</c:v>
                </c:pt>
                <c:pt idx="158">
                  <c:v>1932</c:v>
                </c:pt>
                <c:pt idx="159">
                  <c:v>1930</c:v>
                </c:pt>
                <c:pt idx="160">
                  <c:v>1918</c:v>
                </c:pt>
                <c:pt idx="161">
                  <c:v>1982</c:v>
                </c:pt>
                <c:pt idx="162">
                  <c:v>2026</c:v>
                </c:pt>
                <c:pt idx="163">
                  <c:v>2005</c:v>
                </c:pt>
                <c:pt idx="164">
                  <c:v>2034</c:v>
                </c:pt>
                <c:pt idx="165">
                  <c:v>1994</c:v>
                </c:pt>
                <c:pt idx="166">
                  <c:v>2013</c:v>
                </c:pt>
                <c:pt idx="167">
                  <c:v>2046</c:v>
                </c:pt>
                <c:pt idx="168">
                  <c:v>2012</c:v>
                </c:pt>
                <c:pt idx="169">
                  <c:v>2031</c:v>
                </c:pt>
                <c:pt idx="170">
                  <c:v>2076</c:v>
                </c:pt>
                <c:pt idx="171">
                  <c:v>2103</c:v>
                </c:pt>
                <c:pt idx="172">
                  <c:v>2125</c:v>
                </c:pt>
                <c:pt idx="173">
                  <c:v>2082</c:v>
                </c:pt>
                <c:pt idx="174">
                  <c:v>2100</c:v>
                </c:pt>
                <c:pt idx="175">
                  <c:v>2148</c:v>
                </c:pt>
                <c:pt idx="176">
                  <c:v>2147</c:v>
                </c:pt>
                <c:pt idx="177">
                  <c:v>2174</c:v>
                </c:pt>
                <c:pt idx="178">
                  <c:v>2147</c:v>
                </c:pt>
                <c:pt idx="179">
                  <c:v>2208</c:v>
                </c:pt>
                <c:pt idx="180">
                  <c:v>2257</c:v>
                </c:pt>
                <c:pt idx="181">
                  <c:v>2197</c:v>
                </c:pt>
                <c:pt idx="182">
                  <c:v>2227</c:v>
                </c:pt>
                <c:pt idx="183">
                  <c:v>2234</c:v>
                </c:pt>
                <c:pt idx="184">
                  <c:v>2301</c:v>
                </c:pt>
                <c:pt idx="185">
                  <c:v>2284</c:v>
                </c:pt>
                <c:pt idx="186">
                  <c:v>2264</c:v>
                </c:pt>
                <c:pt idx="187">
                  <c:v>2280</c:v>
                </c:pt>
                <c:pt idx="188">
                  <c:v>2336</c:v>
                </c:pt>
                <c:pt idx="189">
                  <c:v>2321</c:v>
                </c:pt>
                <c:pt idx="190">
                  <c:v>2355</c:v>
                </c:pt>
                <c:pt idx="191">
                  <c:v>2348</c:v>
                </c:pt>
                <c:pt idx="192">
                  <c:v>2388</c:v>
                </c:pt>
                <c:pt idx="193">
                  <c:v>2356</c:v>
                </c:pt>
                <c:pt idx="194">
                  <c:v>2398</c:v>
                </c:pt>
                <c:pt idx="195">
                  <c:v>2394</c:v>
                </c:pt>
              </c:numCache>
            </c:numRef>
          </c:yVal>
          <c:smooth val="0"/>
          <c:extLst>
            <c:ext xmlns:c16="http://schemas.microsoft.com/office/drawing/2014/chart" uri="{C3380CC4-5D6E-409C-BE32-E72D297353CC}">
              <c16:uniqueId val="{00000001-B1E8-40EC-AE46-25DFA9E757C7}"/>
            </c:ext>
          </c:extLst>
        </c:ser>
        <c:ser>
          <c:idx val="2"/>
          <c:order val="2"/>
          <c:tx>
            <c:v>nei_edges</c:v>
          </c:tx>
          <c:spPr>
            <a:ln w="19050" cap="rnd">
              <a:noFill/>
              <a:round/>
            </a:ln>
            <a:effectLst/>
          </c:spPr>
          <c:marker>
            <c:symbol val="circle"/>
            <c:size val="5"/>
            <c:spPr>
              <a:solidFill>
                <a:schemeClr val="accent6"/>
              </a:solidFill>
              <a:ln w="9525">
                <a:no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Sheet1!$F$2:$F$197</c:f>
              <c:numCache>
                <c:formatCode>General</c:formatCode>
                <c:ptCount val="196"/>
                <c:pt idx="0">
                  <c:v>10</c:v>
                </c:pt>
                <c:pt idx="1">
                  <c:v>15</c:v>
                </c:pt>
                <c:pt idx="2">
                  <c:v>21</c:v>
                </c:pt>
                <c:pt idx="3">
                  <c:v>28</c:v>
                </c:pt>
                <c:pt idx="4">
                  <c:v>36</c:v>
                </c:pt>
                <c:pt idx="5">
                  <c:v>45</c:v>
                </c:pt>
                <c:pt idx="6">
                  <c:v>54</c:v>
                </c:pt>
                <c:pt idx="7">
                  <c:v>66</c:v>
                </c:pt>
                <c:pt idx="8">
                  <c:v>77</c:v>
                </c:pt>
                <c:pt idx="9">
                  <c:v>91</c:v>
                </c:pt>
                <c:pt idx="10">
                  <c:v>99</c:v>
                </c:pt>
                <c:pt idx="11">
                  <c:v>118</c:v>
                </c:pt>
                <c:pt idx="12">
                  <c:v>135</c:v>
                </c:pt>
                <c:pt idx="13">
                  <c:v>147</c:v>
                </c:pt>
                <c:pt idx="14">
                  <c:v>161</c:v>
                </c:pt>
                <c:pt idx="15">
                  <c:v>186</c:v>
                </c:pt>
                <c:pt idx="16">
                  <c:v>194</c:v>
                </c:pt>
                <c:pt idx="17">
                  <c:v>222</c:v>
                </c:pt>
                <c:pt idx="18">
                  <c:v>238</c:v>
                </c:pt>
                <c:pt idx="19">
                  <c:v>244</c:v>
                </c:pt>
                <c:pt idx="20">
                  <c:v>286</c:v>
                </c:pt>
                <c:pt idx="21">
                  <c:v>271</c:v>
                </c:pt>
                <c:pt idx="22">
                  <c:v>292</c:v>
                </c:pt>
                <c:pt idx="23">
                  <c:v>282</c:v>
                </c:pt>
                <c:pt idx="24">
                  <c:v>342</c:v>
                </c:pt>
                <c:pt idx="25">
                  <c:v>366</c:v>
                </c:pt>
                <c:pt idx="26">
                  <c:v>367</c:v>
                </c:pt>
                <c:pt idx="27">
                  <c:v>348</c:v>
                </c:pt>
                <c:pt idx="28">
                  <c:v>427</c:v>
                </c:pt>
                <c:pt idx="29">
                  <c:v>425</c:v>
                </c:pt>
                <c:pt idx="30">
                  <c:v>436</c:v>
                </c:pt>
                <c:pt idx="31">
                  <c:v>475</c:v>
                </c:pt>
                <c:pt idx="32">
                  <c:v>467</c:v>
                </c:pt>
                <c:pt idx="33">
                  <c:v>495</c:v>
                </c:pt>
                <c:pt idx="34">
                  <c:v>536</c:v>
                </c:pt>
                <c:pt idx="35">
                  <c:v>523</c:v>
                </c:pt>
                <c:pt idx="36">
                  <c:v>541</c:v>
                </c:pt>
                <c:pt idx="37">
                  <c:v>525</c:v>
                </c:pt>
                <c:pt idx="38">
                  <c:v>598</c:v>
                </c:pt>
                <c:pt idx="39">
                  <c:v>585</c:v>
                </c:pt>
                <c:pt idx="40">
                  <c:v>581</c:v>
                </c:pt>
                <c:pt idx="41">
                  <c:v>627</c:v>
                </c:pt>
                <c:pt idx="42">
                  <c:v>652</c:v>
                </c:pt>
                <c:pt idx="43">
                  <c:v>743</c:v>
                </c:pt>
                <c:pt idx="44">
                  <c:v>681</c:v>
                </c:pt>
                <c:pt idx="45">
                  <c:v>685</c:v>
                </c:pt>
                <c:pt idx="46">
                  <c:v>735</c:v>
                </c:pt>
                <c:pt idx="47">
                  <c:v>813</c:v>
                </c:pt>
                <c:pt idx="48">
                  <c:v>794</c:v>
                </c:pt>
                <c:pt idx="49">
                  <c:v>825</c:v>
                </c:pt>
                <c:pt idx="50">
                  <c:v>774</c:v>
                </c:pt>
                <c:pt idx="51">
                  <c:v>832</c:v>
                </c:pt>
                <c:pt idx="52">
                  <c:v>845</c:v>
                </c:pt>
                <c:pt idx="53">
                  <c:v>839</c:v>
                </c:pt>
                <c:pt idx="54">
                  <c:v>870</c:v>
                </c:pt>
                <c:pt idx="55">
                  <c:v>878</c:v>
                </c:pt>
                <c:pt idx="56">
                  <c:v>988</c:v>
                </c:pt>
                <c:pt idx="57">
                  <c:v>953</c:v>
                </c:pt>
                <c:pt idx="58">
                  <c:v>1033</c:v>
                </c:pt>
                <c:pt idx="59">
                  <c:v>992</c:v>
                </c:pt>
                <c:pt idx="60">
                  <c:v>1068</c:v>
                </c:pt>
                <c:pt idx="61">
                  <c:v>971</c:v>
                </c:pt>
                <c:pt idx="62">
                  <c:v>1064</c:v>
                </c:pt>
                <c:pt idx="63">
                  <c:v>1101</c:v>
                </c:pt>
                <c:pt idx="64">
                  <c:v>1099</c:v>
                </c:pt>
                <c:pt idx="65">
                  <c:v>1126</c:v>
                </c:pt>
                <c:pt idx="66">
                  <c:v>1101</c:v>
                </c:pt>
                <c:pt idx="67">
                  <c:v>1180</c:v>
                </c:pt>
                <c:pt idx="68">
                  <c:v>1126</c:v>
                </c:pt>
                <c:pt idx="69">
                  <c:v>1189</c:v>
                </c:pt>
                <c:pt idx="70">
                  <c:v>1259</c:v>
                </c:pt>
                <c:pt idx="71">
                  <c:v>1211</c:v>
                </c:pt>
                <c:pt idx="72">
                  <c:v>1308</c:v>
                </c:pt>
                <c:pt idx="73">
                  <c:v>1282</c:v>
                </c:pt>
                <c:pt idx="74">
                  <c:v>1285</c:v>
                </c:pt>
                <c:pt idx="75">
                  <c:v>1258</c:v>
                </c:pt>
                <c:pt idx="76">
                  <c:v>1307</c:v>
                </c:pt>
                <c:pt idx="77">
                  <c:v>1299</c:v>
                </c:pt>
                <c:pt idx="78">
                  <c:v>1281</c:v>
                </c:pt>
                <c:pt idx="79">
                  <c:v>1336</c:v>
                </c:pt>
                <c:pt idx="80">
                  <c:v>1414</c:v>
                </c:pt>
                <c:pt idx="81">
                  <c:v>1476</c:v>
                </c:pt>
                <c:pt idx="82">
                  <c:v>1465</c:v>
                </c:pt>
                <c:pt idx="83">
                  <c:v>1412</c:v>
                </c:pt>
                <c:pt idx="84">
                  <c:v>1440</c:v>
                </c:pt>
                <c:pt idx="85">
                  <c:v>1505</c:v>
                </c:pt>
                <c:pt idx="86">
                  <c:v>1557</c:v>
                </c:pt>
                <c:pt idx="87">
                  <c:v>1660</c:v>
                </c:pt>
                <c:pt idx="88">
                  <c:v>1612</c:v>
                </c:pt>
                <c:pt idx="89">
                  <c:v>1555</c:v>
                </c:pt>
                <c:pt idx="90">
                  <c:v>1610</c:v>
                </c:pt>
                <c:pt idx="91">
                  <c:v>1638</c:v>
                </c:pt>
                <c:pt idx="92">
                  <c:v>1668</c:v>
                </c:pt>
                <c:pt idx="93">
                  <c:v>1697</c:v>
                </c:pt>
                <c:pt idx="94">
                  <c:v>1658</c:v>
                </c:pt>
                <c:pt idx="95">
                  <c:v>1750</c:v>
                </c:pt>
                <c:pt idx="96">
                  <c:v>1783</c:v>
                </c:pt>
                <c:pt idx="97">
                  <c:v>1742</c:v>
                </c:pt>
                <c:pt idx="98">
                  <c:v>1770</c:v>
                </c:pt>
                <c:pt idx="99">
                  <c:v>1927</c:v>
                </c:pt>
                <c:pt idx="100">
                  <c:v>1876</c:v>
                </c:pt>
                <c:pt idx="101">
                  <c:v>1705</c:v>
                </c:pt>
                <c:pt idx="102">
                  <c:v>1856</c:v>
                </c:pt>
                <c:pt idx="103">
                  <c:v>1978</c:v>
                </c:pt>
                <c:pt idx="104">
                  <c:v>1876</c:v>
                </c:pt>
                <c:pt idx="105">
                  <c:v>1948</c:v>
                </c:pt>
                <c:pt idx="106">
                  <c:v>2027</c:v>
                </c:pt>
                <c:pt idx="107">
                  <c:v>1962</c:v>
                </c:pt>
                <c:pt idx="108">
                  <c:v>1971</c:v>
                </c:pt>
                <c:pt idx="109">
                  <c:v>1989</c:v>
                </c:pt>
                <c:pt idx="110">
                  <c:v>1969</c:v>
                </c:pt>
                <c:pt idx="111">
                  <c:v>2046</c:v>
                </c:pt>
                <c:pt idx="112">
                  <c:v>2030</c:v>
                </c:pt>
                <c:pt idx="113">
                  <c:v>2176</c:v>
                </c:pt>
                <c:pt idx="114">
                  <c:v>2122</c:v>
                </c:pt>
                <c:pt idx="115">
                  <c:v>2151</c:v>
                </c:pt>
                <c:pt idx="116">
                  <c:v>2111</c:v>
                </c:pt>
                <c:pt idx="117">
                  <c:v>2162</c:v>
                </c:pt>
                <c:pt idx="118">
                  <c:v>2172</c:v>
                </c:pt>
                <c:pt idx="119">
                  <c:v>2198</c:v>
                </c:pt>
                <c:pt idx="120">
                  <c:v>2184</c:v>
                </c:pt>
                <c:pt idx="121">
                  <c:v>2274</c:v>
                </c:pt>
                <c:pt idx="122">
                  <c:v>2409</c:v>
                </c:pt>
                <c:pt idx="123">
                  <c:v>2169</c:v>
                </c:pt>
                <c:pt idx="124">
                  <c:v>2512</c:v>
                </c:pt>
                <c:pt idx="125">
                  <c:v>2526</c:v>
                </c:pt>
                <c:pt idx="126">
                  <c:v>2374</c:v>
                </c:pt>
                <c:pt idx="127">
                  <c:v>2465</c:v>
                </c:pt>
                <c:pt idx="128">
                  <c:v>2461</c:v>
                </c:pt>
                <c:pt idx="129">
                  <c:v>2488</c:v>
                </c:pt>
                <c:pt idx="130">
                  <c:v>2500</c:v>
                </c:pt>
                <c:pt idx="131">
                  <c:v>2452</c:v>
                </c:pt>
                <c:pt idx="132">
                  <c:v>2422</c:v>
                </c:pt>
                <c:pt idx="133">
                  <c:v>2407</c:v>
                </c:pt>
                <c:pt idx="134">
                  <c:v>2440</c:v>
                </c:pt>
                <c:pt idx="135">
                  <c:v>2536</c:v>
                </c:pt>
                <c:pt idx="136">
                  <c:v>2469</c:v>
                </c:pt>
                <c:pt idx="137">
                  <c:v>2587</c:v>
                </c:pt>
                <c:pt idx="138">
                  <c:v>2683</c:v>
                </c:pt>
                <c:pt idx="139">
                  <c:v>2619</c:v>
                </c:pt>
                <c:pt idx="140">
                  <c:v>2707</c:v>
                </c:pt>
                <c:pt idx="141">
                  <c:v>2593</c:v>
                </c:pt>
                <c:pt idx="142">
                  <c:v>2648</c:v>
                </c:pt>
                <c:pt idx="143">
                  <c:v>2694</c:v>
                </c:pt>
                <c:pt idx="144">
                  <c:v>2874</c:v>
                </c:pt>
                <c:pt idx="145">
                  <c:v>2691</c:v>
                </c:pt>
                <c:pt idx="146">
                  <c:v>2721</c:v>
                </c:pt>
                <c:pt idx="147">
                  <c:v>2895</c:v>
                </c:pt>
                <c:pt idx="148">
                  <c:v>2820</c:v>
                </c:pt>
                <c:pt idx="149">
                  <c:v>2855</c:v>
                </c:pt>
                <c:pt idx="150">
                  <c:v>2834</c:v>
                </c:pt>
                <c:pt idx="151">
                  <c:v>2807</c:v>
                </c:pt>
                <c:pt idx="152">
                  <c:v>2868</c:v>
                </c:pt>
                <c:pt idx="153">
                  <c:v>2890</c:v>
                </c:pt>
                <c:pt idx="154">
                  <c:v>2986</c:v>
                </c:pt>
                <c:pt idx="155">
                  <c:v>2947</c:v>
                </c:pt>
                <c:pt idx="156">
                  <c:v>2900</c:v>
                </c:pt>
                <c:pt idx="157">
                  <c:v>2941</c:v>
                </c:pt>
                <c:pt idx="158">
                  <c:v>3049</c:v>
                </c:pt>
                <c:pt idx="159">
                  <c:v>3029</c:v>
                </c:pt>
                <c:pt idx="160">
                  <c:v>3093</c:v>
                </c:pt>
                <c:pt idx="161">
                  <c:v>3007</c:v>
                </c:pt>
                <c:pt idx="162">
                  <c:v>3145</c:v>
                </c:pt>
                <c:pt idx="163">
                  <c:v>2987</c:v>
                </c:pt>
                <c:pt idx="164">
                  <c:v>3188</c:v>
                </c:pt>
                <c:pt idx="165">
                  <c:v>3134</c:v>
                </c:pt>
                <c:pt idx="166">
                  <c:v>3153</c:v>
                </c:pt>
                <c:pt idx="167">
                  <c:v>3301</c:v>
                </c:pt>
                <c:pt idx="168">
                  <c:v>3275</c:v>
                </c:pt>
                <c:pt idx="169">
                  <c:v>3333</c:v>
                </c:pt>
                <c:pt idx="170">
                  <c:v>3322</c:v>
                </c:pt>
                <c:pt idx="171">
                  <c:v>3384</c:v>
                </c:pt>
                <c:pt idx="172">
                  <c:v>3310</c:v>
                </c:pt>
                <c:pt idx="173">
                  <c:v>3271</c:v>
                </c:pt>
                <c:pt idx="174">
                  <c:v>3147</c:v>
                </c:pt>
                <c:pt idx="175">
                  <c:v>3346</c:v>
                </c:pt>
                <c:pt idx="176">
                  <c:v>3346</c:v>
                </c:pt>
                <c:pt idx="177">
                  <c:v>3293</c:v>
                </c:pt>
                <c:pt idx="178">
                  <c:v>3523</c:v>
                </c:pt>
                <c:pt idx="179">
                  <c:v>3486</c:v>
                </c:pt>
                <c:pt idx="180">
                  <c:v>3453</c:v>
                </c:pt>
                <c:pt idx="181">
                  <c:v>3535</c:v>
                </c:pt>
                <c:pt idx="182">
                  <c:v>3471</c:v>
                </c:pt>
                <c:pt idx="183">
                  <c:v>3534</c:v>
                </c:pt>
                <c:pt idx="184">
                  <c:v>3649</c:v>
                </c:pt>
                <c:pt idx="185">
                  <c:v>3497</c:v>
                </c:pt>
                <c:pt idx="186">
                  <c:v>3646</c:v>
                </c:pt>
                <c:pt idx="187">
                  <c:v>3702</c:v>
                </c:pt>
                <c:pt idx="188">
                  <c:v>3697</c:v>
                </c:pt>
                <c:pt idx="189">
                  <c:v>3725</c:v>
                </c:pt>
                <c:pt idx="190">
                  <c:v>3681</c:v>
                </c:pt>
                <c:pt idx="191">
                  <c:v>3717</c:v>
                </c:pt>
                <c:pt idx="192">
                  <c:v>3745</c:v>
                </c:pt>
                <c:pt idx="193">
                  <c:v>3679</c:v>
                </c:pt>
                <c:pt idx="194">
                  <c:v>3769</c:v>
                </c:pt>
                <c:pt idx="195">
                  <c:v>3828</c:v>
                </c:pt>
              </c:numCache>
            </c:numRef>
          </c:yVal>
          <c:smooth val="0"/>
          <c:extLst>
            <c:ext xmlns:c16="http://schemas.microsoft.com/office/drawing/2014/chart" uri="{C3380CC4-5D6E-409C-BE32-E72D297353CC}">
              <c16:uniqueId val="{00000002-B1E8-40EC-AE46-25DFA9E757C7}"/>
            </c:ext>
          </c:extLst>
        </c:ser>
        <c:ser>
          <c:idx val="3"/>
          <c:order val="3"/>
          <c:tx>
            <c:v>complete_edges</c:v>
          </c:tx>
          <c:spPr>
            <a:ln w="25400" cap="rnd">
              <a:noFill/>
              <a:round/>
            </a:ln>
            <a:effectLst/>
          </c:spPr>
          <c:marker>
            <c:symbol val="circle"/>
            <c:size val="5"/>
            <c:spPr>
              <a:solidFill>
                <a:srgbClr val="FFC000"/>
              </a:solidFill>
              <a:ln w="9525">
                <a:no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Sheet1!$C$2:$C$197</c:f>
              <c:numCache>
                <c:formatCode>General</c:formatCode>
                <c:ptCount val="196"/>
                <c:pt idx="0">
                  <c:v>10</c:v>
                </c:pt>
                <c:pt idx="1">
                  <c:v>15</c:v>
                </c:pt>
                <c:pt idx="2">
                  <c:v>21</c:v>
                </c:pt>
                <c:pt idx="3">
                  <c:v>28</c:v>
                </c:pt>
                <c:pt idx="4">
                  <c:v>36</c:v>
                </c:pt>
                <c:pt idx="5">
                  <c:v>45</c:v>
                </c:pt>
                <c:pt idx="6">
                  <c:v>55</c:v>
                </c:pt>
                <c:pt idx="7">
                  <c:v>66</c:v>
                </c:pt>
                <c:pt idx="8">
                  <c:v>78</c:v>
                </c:pt>
                <c:pt idx="9">
                  <c:v>91</c:v>
                </c:pt>
                <c:pt idx="10">
                  <c:v>105</c:v>
                </c:pt>
                <c:pt idx="11">
                  <c:v>120</c:v>
                </c:pt>
                <c:pt idx="12">
                  <c:v>136</c:v>
                </c:pt>
                <c:pt idx="13">
                  <c:v>153</c:v>
                </c:pt>
                <c:pt idx="14">
                  <c:v>171</c:v>
                </c:pt>
                <c:pt idx="15">
                  <c:v>190</c:v>
                </c:pt>
                <c:pt idx="16">
                  <c:v>210</c:v>
                </c:pt>
                <c:pt idx="17">
                  <c:v>231</c:v>
                </c:pt>
                <c:pt idx="18">
                  <c:v>253</c:v>
                </c:pt>
                <c:pt idx="19">
                  <c:v>276</c:v>
                </c:pt>
                <c:pt idx="20">
                  <c:v>300</c:v>
                </c:pt>
                <c:pt idx="21">
                  <c:v>325</c:v>
                </c:pt>
                <c:pt idx="22">
                  <c:v>351</c:v>
                </c:pt>
                <c:pt idx="23">
                  <c:v>378</c:v>
                </c:pt>
                <c:pt idx="24">
                  <c:v>406</c:v>
                </c:pt>
                <c:pt idx="25">
                  <c:v>435</c:v>
                </c:pt>
                <c:pt idx="26">
                  <c:v>465</c:v>
                </c:pt>
                <c:pt idx="27">
                  <c:v>496</c:v>
                </c:pt>
                <c:pt idx="28">
                  <c:v>528</c:v>
                </c:pt>
                <c:pt idx="29">
                  <c:v>561</c:v>
                </c:pt>
                <c:pt idx="30">
                  <c:v>595</c:v>
                </c:pt>
                <c:pt idx="31">
                  <c:v>630</c:v>
                </c:pt>
                <c:pt idx="32">
                  <c:v>666</c:v>
                </c:pt>
                <c:pt idx="33">
                  <c:v>703</c:v>
                </c:pt>
                <c:pt idx="34">
                  <c:v>741</c:v>
                </c:pt>
                <c:pt idx="35">
                  <c:v>780</c:v>
                </c:pt>
                <c:pt idx="36">
                  <c:v>820</c:v>
                </c:pt>
                <c:pt idx="37">
                  <c:v>861</c:v>
                </c:pt>
                <c:pt idx="38">
                  <c:v>903</c:v>
                </c:pt>
                <c:pt idx="39">
                  <c:v>946</c:v>
                </c:pt>
                <c:pt idx="40">
                  <c:v>990</c:v>
                </c:pt>
                <c:pt idx="41">
                  <c:v>1035</c:v>
                </c:pt>
                <c:pt idx="42">
                  <c:v>1081</c:v>
                </c:pt>
                <c:pt idx="43">
                  <c:v>1128</c:v>
                </c:pt>
                <c:pt idx="44">
                  <c:v>1176</c:v>
                </c:pt>
                <c:pt idx="45">
                  <c:v>1225</c:v>
                </c:pt>
                <c:pt idx="46">
                  <c:v>1275</c:v>
                </c:pt>
                <c:pt idx="47">
                  <c:v>1326</c:v>
                </c:pt>
                <c:pt idx="48">
                  <c:v>1378</c:v>
                </c:pt>
                <c:pt idx="49">
                  <c:v>1431</c:v>
                </c:pt>
                <c:pt idx="50">
                  <c:v>1485</c:v>
                </c:pt>
                <c:pt idx="51">
                  <c:v>1540</c:v>
                </c:pt>
                <c:pt idx="52">
                  <c:v>1596</c:v>
                </c:pt>
                <c:pt idx="53">
                  <c:v>1653</c:v>
                </c:pt>
                <c:pt idx="54">
                  <c:v>1711</c:v>
                </c:pt>
                <c:pt idx="55">
                  <c:v>1770</c:v>
                </c:pt>
                <c:pt idx="56">
                  <c:v>1830</c:v>
                </c:pt>
                <c:pt idx="57">
                  <c:v>1891</c:v>
                </c:pt>
                <c:pt idx="58">
                  <c:v>1953</c:v>
                </c:pt>
                <c:pt idx="59">
                  <c:v>2016</c:v>
                </c:pt>
                <c:pt idx="60">
                  <c:v>2080</c:v>
                </c:pt>
                <c:pt idx="61">
                  <c:v>2145</c:v>
                </c:pt>
                <c:pt idx="62">
                  <c:v>2211</c:v>
                </c:pt>
                <c:pt idx="63">
                  <c:v>2278</c:v>
                </c:pt>
                <c:pt idx="64">
                  <c:v>2346</c:v>
                </c:pt>
                <c:pt idx="65">
                  <c:v>2415</c:v>
                </c:pt>
                <c:pt idx="66">
                  <c:v>2485</c:v>
                </c:pt>
                <c:pt idx="67">
                  <c:v>2556</c:v>
                </c:pt>
                <c:pt idx="68">
                  <c:v>2628</c:v>
                </c:pt>
                <c:pt idx="69">
                  <c:v>2701</c:v>
                </c:pt>
                <c:pt idx="70">
                  <c:v>2775</c:v>
                </c:pt>
                <c:pt idx="71">
                  <c:v>2850</c:v>
                </c:pt>
                <c:pt idx="72">
                  <c:v>2926</c:v>
                </c:pt>
                <c:pt idx="73">
                  <c:v>3003</c:v>
                </c:pt>
                <c:pt idx="74">
                  <c:v>3081</c:v>
                </c:pt>
                <c:pt idx="75">
                  <c:v>3160</c:v>
                </c:pt>
                <c:pt idx="76">
                  <c:v>3240</c:v>
                </c:pt>
                <c:pt idx="77">
                  <c:v>3321</c:v>
                </c:pt>
                <c:pt idx="78">
                  <c:v>3403</c:v>
                </c:pt>
                <c:pt idx="79">
                  <c:v>3486</c:v>
                </c:pt>
                <c:pt idx="80">
                  <c:v>3570</c:v>
                </c:pt>
                <c:pt idx="81">
                  <c:v>3655</c:v>
                </c:pt>
                <c:pt idx="82">
                  <c:v>3741</c:v>
                </c:pt>
                <c:pt idx="83">
                  <c:v>3828</c:v>
                </c:pt>
                <c:pt idx="84">
                  <c:v>3916</c:v>
                </c:pt>
                <c:pt idx="85">
                  <c:v>4005</c:v>
                </c:pt>
                <c:pt idx="86">
                  <c:v>4095</c:v>
                </c:pt>
                <c:pt idx="87">
                  <c:v>4186</c:v>
                </c:pt>
                <c:pt idx="88">
                  <c:v>4278</c:v>
                </c:pt>
                <c:pt idx="89">
                  <c:v>4371</c:v>
                </c:pt>
                <c:pt idx="90">
                  <c:v>4465</c:v>
                </c:pt>
                <c:pt idx="91">
                  <c:v>4560</c:v>
                </c:pt>
                <c:pt idx="92">
                  <c:v>4656</c:v>
                </c:pt>
                <c:pt idx="93">
                  <c:v>4753</c:v>
                </c:pt>
                <c:pt idx="94">
                  <c:v>4851</c:v>
                </c:pt>
                <c:pt idx="95">
                  <c:v>4950</c:v>
                </c:pt>
                <c:pt idx="96">
                  <c:v>5050</c:v>
                </c:pt>
                <c:pt idx="97">
                  <c:v>5151</c:v>
                </c:pt>
                <c:pt idx="98">
                  <c:v>5253</c:v>
                </c:pt>
                <c:pt idx="99">
                  <c:v>5356</c:v>
                </c:pt>
                <c:pt idx="100">
                  <c:v>5460</c:v>
                </c:pt>
                <c:pt idx="101">
                  <c:v>5565</c:v>
                </c:pt>
                <c:pt idx="102">
                  <c:v>5671</c:v>
                </c:pt>
                <c:pt idx="103">
                  <c:v>5778</c:v>
                </c:pt>
                <c:pt idx="104">
                  <c:v>5886</c:v>
                </c:pt>
                <c:pt idx="105">
                  <c:v>5995</c:v>
                </c:pt>
                <c:pt idx="106">
                  <c:v>6105</c:v>
                </c:pt>
                <c:pt idx="107">
                  <c:v>6216</c:v>
                </c:pt>
                <c:pt idx="108">
                  <c:v>6328</c:v>
                </c:pt>
                <c:pt idx="109">
                  <c:v>6441</c:v>
                </c:pt>
                <c:pt idx="110">
                  <c:v>6555</c:v>
                </c:pt>
                <c:pt idx="111">
                  <c:v>6670</c:v>
                </c:pt>
                <c:pt idx="112">
                  <c:v>6786</c:v>
                </c:pt>
                <c:pt idx="113">
                  <c:v>6903</c:v>
                </c:pt>
                <c:pt idx="114">
                  <c:v>7021</c:v>
                </c:pt>
                <c:pt idx="115">
                  <c:v>7140</c:v>
                </c:pt>
                <c:pt idx="116">
                  <c:v>7260</c:v>
                </c:pt>
                <c:pt idx="117">
                  <c:v>7381</c:v>
                </c:pt>
                <c:pt idx="118">
                  <c:v>7503</c:v>
                </c:pt>
                <c:pt idx="119">
                  <c:v>7626</c:v>
                </c:pt>
                <c:pt idx="120">
                  <c:v>7750</c:v>
                </c:pt>
                <c:pt idx="121">
                  <c:v>7875</c:v>
                </c:pt>
                <c:pt idx="122">
                  <c:v>8001</c:v>
                </c:pt>
                <c:pt idx="123">
                  <c:v>8128</c:v>
                </c:pt>
                <c:pt idx="124">
                  <c:v>8256</c:v>
                </c:pt>
                <c:pt idx="125">
                  <c:v>8385</c:v>
                </c:pt>
                <c:pt idx="126">
                  <c:v>8515</c:v>
                </c:pt>
                <c:pt idx="127">
                  <c:v>8646</c:v>
                </c:pt>
                <c:pt idx="128">
                  <c:v>8778</c:v>
                </c:pt>
                <c:pt idx="129">
                  <c:v>8911</c:v>
                </c:pt>
                <c:pt idx="130">
                  <c:v>9045</c:v>
                </c:pt>
                <c:pt idx="131">
                  <c:v>9180</c:v>
                </c:pt>
                <c:pt idx="132">
                  <c:v>9316</c:v>
                </c:pt>
                <c:pt idx="133">
                  <c:v>9453</c:v>
                </c:pt>
                <c:pt idx="134">
                  <c:v>9591</c:v>
                </c:pt>
                <c:pt idx="135">
                  <c:v>9730</c:v>
                </c:pt>
                <c:pt idx="136">
                  <c:v>9870</c:v>
                </c:pt>
                <c:pt idx="137">
                  <c:v>10011</c:v>
                </c:pt>
                <c:pt idx="138">
                  <c:v>10153</c:v>
                </c:pt>
                <c:pt idx="139">
                  <c:v>10296</c:v>
                </c:pt>
                <c:pt idx="140">
                  <c:v>10440</c:v>
                </c:pt>
                <c:pt idx="141">
                  <c:v>10585</c:v>
                </c:pt>
                <c:pt idx="142">
                  <c:v>10731</c:v>
                </c:pt>
                <c:pt idx="143">
                  <c:v>10878</c:v>
                </c:pt>
                <c:pt idx="144">
                  <c:v>11026</c:v>
                </c:pt>
                <c:pt idx="145">
                  <c:v>11175</c:v>
                </c:pt>
                <c:pt idx="146">
                  <c:v>11325</c:v>
                </c:pt>
                <c:pt idx="147">
                  <c:v>11476</c:v>
                </c:pt>
                <c:pt idx="148">
                  <c:v>11628</c:v>
                </c:pt>
                <c:pt idx="149">
                  <c:v>11781</c:v>
                </c:pt>
                <c:pt idx="150">
                  <c:v>11935</c:v>
                </c:pt>
                <c:pt idx="151">
                  <c:v>12090</c:v>
                </c:pt>
                <c:pt idx="152">
                  <c:v>12246</c:v>
                </c:pt>
                <c:pt idx="153">
                  <c:v>12403</c:v>
                </c:pt>
                <c:pt idx="154">
                  <c:v>12561</c:v>
                </c:pt>
                <c:pt idx="155">
                  <c:v>12720</c:v>
                </c:pt>
                <c:pt idx="156">
                  <c:v>12880</c:v>
                </c:pt>
                <c:pt idx="157">
                  <c:v>13041</c:v>
                </c:pt>
                <c:pt idx="158">
                  <c:v>13203</c:v>
                </c:pt>
                <c:pt idx="159">
                  <c:v>13366</c:v>
                </c:pt>
                <c:pt idx="160">
                  <c:v>13530</c:v>
                </c:pt>
                <c:pt idx="161">
                  <c:v>13695</c:v>
                </c:pt>
                <c:pt idx="162">
                  <c:v>13861</c:v>
                </c:pt>
                <c:pt idx="163">
                  <c:v>14028</c:v>
                </c:pt>
                <c:pt idx="164">
                  <c:v>14196</c:v>
                </c:pt>
                <c:pt idx="165">
                  <c:v>14365</c:v>
                </c:pt>
                <c:pt idx="166">
                  <c:v>14535</c:v>
                </c:pt>
                <c:pt idx="167">
                  <c:v>14706</c:v>
                </c:pt>
                <c:pt idx="168">
                  <c:v>14878</c:v>
                </c:pt>
                <c:pt idx="169">
                  <c:v>15051</c:v>
                </c:pt>
                <c:pt idx="170">
                  <c:v>15225</c:v>
                </c:pt>
                <c:pt idx="171">
                  <c:v>15400</c:v>
                </c:pt>
                <c:pt idx="172">
                  <c:v>15576</c:v>
                </c:pt>
                <c:pt idx="173">
                  <c:v>15753</c:v>
                </c:pt>
                <c:pt idx="174">
                  <c:v>15931</c:v>
                </c:pt>
                <c:pt idx="175">
                  <c:v>16110</c:v>
                </c:pt>
                <c:pt idx="176">
                  <c:v>16290</c:v>
                </c:pt>
                <c:pt idx="177">
                  <c:v>16471</c:v>
                </c:pt>
                <c:pt idx="178">
                  <c:v>16653</c:v>
                </c:pt>
                <c:pt idx="179">
                  <c:v>16836</c:v>
                </c:pt>
                <c:pt idx="180">
                  <c:v>17020</c:v>
                </c:pt>
                <c:pt idx="181">
                  <c:v>17205</c:v>
                </c:pt>
                <c:pt idx="182">
                  <c:v>17391</c:v>
                </c:pt>
                <c:pt idx="183">
                  <c:v>17578</c:v>
                </c:pt>
                <c:pt idx="184">
                  <c:v>17766</c:v>
                </c:pt>
                <c:pt idx="185">
                  <c:v>17955</c:v>
                </c:pt>
                <c:pt idx="186">
                  <c:v>18145</c:v>
                </c:pt>
                <c:pt idx="187">
                  <c:v>18336</c:v>
                </c:pt>
                <c:pt idx="188">
                  <c:v>18528</c:v>
                </c:pt>
                <c:pt idx="189">
                  <c:v>18721</c:v>
                </c:pt>
                <c:pt idx="190">
                  <c:v>18915</c:v>
                </c:pt>
                <c:pt idx="191">
                  <c:v>19110</c:v>
                </c:pt>
                <c:pt idx="192">
                  <c:v>19306</c:v>
                </c:pt>
                <c:pt idx="193">
                  <c:v>19503</c:v>
                </c:pt>
                <c:pt idx="194">
                  <c:v>19701</c:v>
                </c:pt>
                <c:pt idx="195">
                  <c:v>19900</c:v>
                </c:pt>
              </c:numCache>
            </c:numRef>
          </c:yVal>
          <c:smooth val="0"/>
          <c:extLst>
            <c:ext xmlns:c16="http://schemas.microsoft.com/office/drawing/2014/chart" uri="{C3380CC4-5D6E-409C-BE32-E72D297353CC}">
              <c16:uniqueId val="{00000003-B1E8-40EC-AE46-25DFA9E757C7}"/>
            </c:ext>
          </c:extLst>
        </c:ser>
        <c:dLbls>
          <c:showLegendKey val="0"/>
          <c:showVal val="0"/>
          <c:showCatName val="0"/>
          <c:showSerName val="0"/>
          <c:showPercent val="0"/>
          <c:showBubbleSize val="0"/>
        </c:dLbls>
        <c:axId val="2035338480"/>
        <c:axId val="2035335120"/>
      </c:scatterChart>
      <c:valAx>
        <c:axId val="2035338480"/>
        <c:scaling>
          <c:orientation val="minMax"/>
          <c:max val="2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a:t>Instance(5~200)</a:t>
                </a:r>
                <a:endParaRPr lang="zh-CN" alt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lt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35335120"/>
        <c:crosses val="autoZero"/>
        <c:crossBetween val="midCat"/>
      </c:valAx>
      <c:valAx>
        <c:axId val="2035335120"/>
        <c:scaling>
          <c:orientation val="minMax"/>
          <c:max val="20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the number of edges</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lt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35338480"/>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seg削減率</c:v>
          </c:tx>
          <c:spPr>
            <a:ln w="25400" cap="rnd">
              <a:noFill/>
              <a:round/>
            </a:ln>
            <a:effectLst/>
          </c:spPr>
          <c:marker>
            <c:symbol val="circle"/>
            <c:size val="5"/>
            <c:spPr>
              <a:solidFill>
                <a:schemeClr val="accent1"/>
              </a:solidFill>
              <a:ln w="9525">
                <a:solidFill>
                  <a:schemeClr val="accent1"/>
                </a:solid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Sheet1!$N$2:$N$197</c:f>
              <c:numCache>
                <c:formatCode>General</c:formatCode>
                <c:ptCount val="196"/>
                <c:pt idx="0">
                  <c:v>10</c:v>
                </c:pt>
                <c:pt idx="1">
                  <c:v>6.666666666666667</c:v>
                </c:pt>
                <c:pt idx="2">
                  <c:v>4.7619047619047619</c:v>
                </c:pt>
                <c:pt idx="3">
                  <c:v>3.5714285714285712</c:v>
                </c:pt>
                <c:pt idx="4">
                  <c:v>2.7777777777777777</c:v>
                </c:pt>
                <c:pt idx="5">
                  <c:v>2.2222222222222223</c:v>
                </c:pt>
                <c:pt idx="6">
                  <c:v>9.0909090909090917</c:v>
                </c:pt>
                <c:pt idx="7">
                  <c:v>9.0909090909090917</c:v>
                </c:pt>
                <c:pt idx="8">
                  <c:v>8.9743589743589745</c:v>
                </c:pt>
                <c:pt idx="9">
                  <c:v>8.791208791208792</c:v>
                </c:pt>
                <c:pt idx="10">
                  <c:v>12.380952380952381</c:v>
                </c:pt>
                <c:pt idx="11">
                  <c:v>17.5</c:v>
                </c:pt>
                <c:pt idx="12">
                  <c:v>13.970588235294118</c:v>
                </c:pt>
                <c:pt idx="13">
                  <c:v>17.647058823529413</c:v>
                </c:pt>
                <c:pt idx="14">
                  <c:v>24.561403508771928</c:v>
                </c:pt>
                <c:pt idx="15">
                  <c:v>24.736842105263158</c:v>
                </c:pt>
                <c:pt idx="16">
                  <c:v>24.285714285714285</c:v>
                </c:pt>
                <c:pt idx="17">
                  <c:v>28.571428571428569</c:v>
                </c:pt>
                <c:pt idx="18">
                  <c:v>28.853754940711461</c:v>
                </c:pt>
                <c:pt idx="19">
                  <c:v>30.434782608695656</c:v>
                </c:pt>
                <c:pt idx="20">
                  <c:v>31.333333333333336</c:v>
                </c:pt>
                <c:pt idx="21">
                  <c:v>33.230769230769234</c:v>
                </c:pt>
                <c:pt idx="22">
                  <c:v>37.89173789173789</c:v>
                </c:pt>
                <c:pt idx="23">
                  <c:v>41.534391534391531</c:v>
                </c:pt>
                <c:pt idx="24">
                  <c:v>34.482758620689658</c:v>
                </c:pt>
                <c:pt idx="25">
                  <c:v>39.770114942528735</c:v>
                </c:pt>
                <c:pt idx="26">
                  <c:v>43.44086021505376</c:v>
                </c:pt>
                <c:pt idx="27">
                  <c:v>46.169354838709673</c:v>
                </c:pt>
                <c:pt idx="28">
                  <c:v>43.939393939393938</c:v>
                </c:pt>
                <c:pt idx="29">
                  <c:v>45.454545454545453</c:v>
                </c:pt>
                <c:pt idx="30">
                  <c:v>48.235294117647058</c:v>
                </c:pt>
                <c:pt idx="31">
                  <c:v>46.825396825396822</c:v>
                </c:pt>
                <c:pt idx="32">
                  <c:v>51.051051051051054</c:v>
                </c:pt>
                <c:pt idx="33">
                  <c:v>46.657183499288763</c:v>
                </c:pt>
                <c:pt idx="34">
                  <c:v>48.852901484480434</c:v>
                </c:pt>
                <c:pt idx="35">
                  <c:v>53.205128205128204</c:v>
                </c:pt>
                <c:pt idx="36">
                  <c:v>53.170731707317074</c:v>
                </c:pt>
                <c:pt idx="37">
                  <c:v>55.400696864111495</c:v>
                </c:pt>
                <c:pt idx="38">
                  <c:v>54.928017718715395</c:v>
                </c:pt>
                <c:pt idx="39">
                  <c:v>55.813953488372093</c:v>
                </c:pt>
                <c:pt idx="40">
                  <c:v>56.161616161616159</c:v>
                </c:pt>
                <c:pt idx="41">
                  <c:v>57.584541062801932</c:v>
                </c:pt>
                <c:pt idx="42">
                  <c:v>58.094357076780753</c:v>
                </c:pt>
                <c:pt idx="43">
                  <c:v>57.092198581560282</c:v>
                </c:pt>
                <c:pt idx="44">
                  <c:v>57.823129251700678</c:v>
                </c:pt>
                <c:pt idx="45">
                  <c:v>59.591836734693885</c:v>
                </c:pt>
                <c:pt idx="46">
                  <c:v>61.333333333333329</c:v>
                </c:pt>
                <c:pt idx="47">
                  <c:v>59.502262443438916</c:v>
                </c:pt>
                <c:pt idx="48">
                  <c:v>61.973875181422358</c:v>
                </c:pt>
                <c:pt idx="49">
                  <c:v>62.124388539482879</c:v>
                </c:pt>
                <c:pt idx="50">
                  <c:v>63.703703703703709</c:v>
                </c:pt>
                <c:pt idx="51">
                  <c:v>63.506493506493513</c:v>
                </c:pt>
                <c:pt idx="52">
                  <c:v>62.907268170426065</c:v>
                </c:pt>
                <c:pt idx="53">
                  <c:v>64.307320024198418</c:v>
                </c:pt>
                <c:pt idx="54">
                  <c:v>64.874342489772062</c:v>
                </c:pt>
                <c:pt idx="55">
                  <c:v>64.915254237288138</c:v>
                </c:pt>
                <c:pt idx="56">
                  <c:v>64.316939890710373</c:v>
                </c:pt>
                <c:pt idx="57">
                  <c:v>67.424643046007404</c:v>
                </c:pt>
                <c:pt idx="58">
                  <c:v>66.359447004608299</c:v>
                </c:pt>
                <c:pt idx="59">
                  <c:v>65.873015873015873</c:v>
                </c:pt>
                <c:pt idx="60">
                  <c:v>67.45192307692308</c:v>
                </c:pt>
                <c:pt idx="61">
                  <c:v>68.298368298368288</c:v>
                </c:pt>
                <c:pt idx="62">
                  <c:v>67.84260515603799</c:v>
                </c:pt>
                <c:pt idx="63">
                  <c:v>68.129938542581215</c:v>
                </c:pt>
                <c:pt idx="64">
                  <c:v>68.755328218243818</c:v>
                </c:pt>
                <c:pt idx="65">
                  <c:v>68.530020703933744</c:v>
                </c:pt>
                <c:pt idx="66">
                  <c:v>70.3420523138833</c:v>
                </c:pt>
                <c:pt idx="67">
                  <c:v>69.835680751173712</c:v>
                </c:pt>
                <c:pt idx="68">
                  <c:v>70.852359208523595</c:v>
                </c:pt>
                <c:pt idx="69">
                  <c:v>70.344316919659391</c:v>
                </c:pt>
                <c:pt idx="70">
                  <c:v>71.099099099099092</c:v>
                </c:pt>
                <c:pt idx="71">
                  <c:v>71.929824561403507</c:v>
                </c:pt>
                <c:pt idx="72">
                  <c:v>70.505809979494188</c:v>
                </c:pt>
                <c:pt idx="73">
                  <c:v>71.428571428571431</c:v>
                </c:pt>
                <c:pt idx="74">
                  <c:v>71.729957805907176</c:v>
                </c:pt>
                <c:pt idx="75">
                  <c:v>73.291139240506325</c:v>
                </c:pt>
                <c:pt idx="76">
                  <c:v>72.932098765432102</c:v>
                </c:pt>
                <c:pt idx="77">
                  <c:v>73.230954531767551</c:v>
                </c:pt>
                <c:pt idx="78">
                  <c:v>73.405818395533345</c:v>
                </c:pt>
                <c:pt idx="79">
                  <c:v>73.723465289730356</c:v>
                </c:pt>
                <c:pt idx="80">
                  <c:v>73.977591036414566</c:v>
                </c:pt>
                <c:pt idx="81">
                  <c:v>73.871409028727768</c:v>
                </c:pt>
                <c:pt idx="82">
                  <c:v>74.258219727345633</c:v>
                </c:pt>
                <c:pt idx="83">
                  <c:v>75.809822361546495</c:v>
                </c:pt>
                <c:pt idx="84">
                  <c:v>75.17875383043922</c:v>
                </c:pt>
                <c:pt idx="85">
                  <c:v>75.280898876404493</c:v>
                </c:pt>
                <c:pt idx="86">
                  <c:v>74.603174603174608</c:v>
                </c:pt>
                <c:pt idx="87">
                  <c:v>75.513616817964646</c:v>
                </c:pt>
                <c:pt idx="88">
                  <c:v>75.923328658251521</c:v>
                </c:pt>
                <c:pt idx="89">
                  <c:v>76.641500800732103</c:v>
                </c:pt>
                <c:pt idx="90">
                  <c:v>76.461366181410966</c:v>
                </c:pt>
                <c:pt idx="91">
                  <c:v>76.162280701754383</c:v>
                </c:pt>
                <c:pt idx="92">
                  <c:v>76.632302405498294</c:v>
                </c:pt>
                <c:pt idx="93">
                  <c:v>76.604249947401641</c:v>
                </c:pt>
                <c:pt idx="94">
                  <c:v>76.850133992991132</c:v>
                </c:pt>
                <c:pt idx="95">
                  <c:v>76.909090909090907</c:v>
                </c:pt>
                <c:pt idx="96">
                  <c:v>77.465346534653463</c:v>
                </c:pt>
                <c:pt idx="97">
                  <c:v>77.926616191030874</c:v>
                </c:pt>
                <c:pt idx="98">
                  <c:v>78.507519512659428</c:v>
                </c:pt>
                <c:pt idx="99">
                  <c:v>78.360716952949957</c:v>
                </c:pt>
                <c:pt idx="100">
                  <c:v>77.857142857142861</c:v>
                </c:pt>
                <c:pt idx="101">
                  <c:v>78.957771787960468</c:v>
                </c:pt>
                <c:pt idx="102">
                  <c:v>78.345970728266622</c:v>
                </c:pt>
                <c:pt idx="103">
                  <c:v>78.539286950501904</c:v>
                </c:pt>
                <c:pt idx="104">
                  <c:v>78.79714576962283</c:v>
                </c:pt>
                <c:pt idx="105">
                  <c:v>78.715596330275233</c:v>
                </c:pt>
                <c:pt idx="106">
                  <c:v>79.443079443079441</c:v>
                </c:pt>
                <c:pt idx="107">
                  <c:v>79.102316602316606</c:v>
                </c:pt>
                <c:pt idx="108">
                  <c:v>79.250948166877365</c:v>
                </c:pt>
                <c:pt idx="109">
                  <c:v>79.754696475702531</c:v>
                </c:pt>
                <c:pt idx="110">
                  <c:v>80.015255530129664</c:v>
                </c:pt>
                <c:pt idx="111">
                  <c:v>80.164917541229386</c:v>
                </c:pt>
                <c:pt idx="112">
                  <c:v>79.973474801061002</c:v>
                </c:pt>
                <c:pt idx="113">
                  <c:v>80.42879907286688</c:v>
                </c:pt>
                <c:pt idx="114">
                  <c:v>81.014100555476432</c:v>
                </c:pt>
                <c:pt idx="115">
                  <c:v>80.434173669467796</c:v>
                </c:pt>
                <c:pt idx="116">
                  <c:v>80.9228650137741</c:v>
                </c:pt>
                <c:pt idx="117">
                  <c:v>80.802059341552635</c:v>
                </c:pt>
                <c:pt idx="118">
                  <c:v>81.100892976142873</c:v>
                </c:pt>
                <c:pt idx="119">
                  <c:v>81.261473905061635</c:v>
                </c:pt>
                <c:pt idx="120">
                  <c:v>81.909677419354836</c:v>
                </c:pt>
                <c:pt idx="121">
                  <c:v>81.434920634920644</c:v>
                </c:pt>
                <c:pt idx="122">
                  <c:v>81.91476065491814</c:v>
                </c:pt>
                <c:pt idx="123">
                  <c:v>82.148129921259837</c:v>
                </c:pt>
                <c:pt idx="124">
                  <c:v>81.69815891472868</c:v>
                </c:pt>
                <c:pt idx="125">
                  <c:v>82.158616577221238</c:v>
                </c:pt>
                <c:pt idx="126">
                  <c:v>81.949500880798581</c:v>
                </c:pt>
                <c:pt idx="127">
                  <c:v>82.17672912329401</c:v>
                </c:pt>
                <c:pt idx="128">
                  <c:v>81.93210298473457</c:v>
                </c:pt>
                <c:pt idx="129">
                  <c:v>82.67310066210301</c:v>
                </c:pt>
                <c:pt idx="130">
                  <c:v>82.598120508568272</c:v>
                </c:pt>
                <c:pt idx="131">
                  <c:v>82.320261437908499</c:v>
                </c:pt>
                <c:pt idx="132">
                  <c:v>83.125805066552175</c:v>
                </c:pt>
                <c:pt idx="133">
                  <c:v>83.222257484396494</c:v>
                </c:pt>
                <c:pt idx="134">
                  <c:v>83.265561463872388</c:v>
                </c:pt>
                <c:pt idx="135">
                  <c:v>83.052415210688594</c:v>
                </c:pt>
                <c:pt idx="136">
                  <c:v>83.60688956433637</c:v>
                </c:pt>
                <c:pt idx="137">
                  <c:v>83.008690440515437</c:v>
                </c:pt>
                <c:pt idx="138">
                  <c:v>83.660001969861113</c:v>
                </c:pt>
                <c:pt idx="139">
                  <c:v>83.818958818958819</c:v>
                </c:pt>
                <c:pt idx="140">
                  <c:v>83.840996168582365</c:v>
                </c:pt>
                <c:pt idx="141">
                  <c:v>84.156825696740668</c:v>
                </c:pt>
                <c:pt idx="142">
                  <c:v>84.41897306867952</c:v>
                </c:pt>
                <c:pt idx="143">
                  <c:v>84.160691303548447</c:v>
                </c:pt>
                <c:pt idx="144">
                  <c:v>84.309813168873575</c:v>
                </c:pt>
                <c:pt idx="145">
                  <c:v>84.044742729306492</c:v>
                </c:pt>
                <c:pt idx="146">
                  <c:v>84.573951434878595</c:v>
                </c:pt>
                <c:pt idx="147">
                  <c:v>84.402230742418965</c:v>
                </c:pt>
                <c:pt idx="148">
                  <c:v>84.700722394220847</c:v>
                </c:pt>
                <c:pt idx="149">
                  <c:v>84.500466853408028</c:v>
                </c:pt>
                <c:pt idx="150">
                  <c:v>84.566401340594894</c:v>
                </c:pt>
                <c:pt idx="151">
                  <c:v>84.846980976013228</c:v>
                </c:pt>
                <c:pt idx="152">
                  <c:v>84.966519679895484</c:v>
                </c:pt>
                <c:pt idx="153">
                  <c:v>84.777876320245099</c:v>
                </c:pt>
                <c:pt idx="154">
                  <c:v>85.104689117108506</c:v>
                </c:pt>
                <c:pt idx="155">
                  <c:v>85.133647798742146</c:v>
                </c:pt>
                <c:pt idx="156">
                  <c:v>85.644409937888199</c:v>
                </c:pt>
                <c:pt idx="157">
                  <c:v>85.307875162947624</c:v>
                </c:pt>
                <c:pt idx="158">
                  <c:v>85.366962054078627</c:v>
                </c:pt>
                <c:pt idx="159">
                  <c:v>85.560377076163391</c:v>
                </c:pt>
                <c:pt idx="160">
                  <c:v>85.824094604582413</c:v>
                </c:pt>
                <c:pt idx="161">
                  <c:v>85.527564804673233</c:v>
                </c:pt>
                <c:pt idx="162">
                  <c:v>85.383449967534801</c:v>
                </c:pt>
                <c:pt idx="163">
                  <c:v>85.707157114342749</c:v>
                </c:pt>
                <c:pt idx="164">
                  <c:v>85.672020287404905</c:v>
                </c:pt>
                <c:pt idx="165">
                  <c:v>86.119039331709018</c:v>
                </c:pt>
                <c:pt idx="166">
                  <c:v>86.150670794633641</c:v>
                </c:pt>
                <c:pt idx="167">
                  <c:v>86.087311301509587</c:v>
                </c:pt>
                <c:pt idx="168">
                  <c:v>86.476676972711388</c:v>
                </c:pt>
                <c:pt idx="169">
                  <c:v>86.505880007972891</c:v>
                </c:pt>
                <c:pt idx="170">
                  <c:v>86.364532019704427</c:v>
                </c:pt>
                <c:pt idx="171">
                  <c:v>86.34415584415585</c:v>
                </c:pt>
                <c:pt idx="172">
                  <c:v>86.357216230097592</c:v>
                </c:pt>
                <c:pt idx="173">
                  <c:v>86.783469815273278</c:v>
                </c:pt>
                <c:pt idx="174">
                  <c:v>86.818153286046069</c:v>
                </c:pt>
                <c:pt idx="175">
                  <c:v>86.666666666666671</c:v>
                </c:pt>
                <c:pt idx="176">
                  <c:v>86.820135052179253</c:v>
                </c:pt>
                <c:pt idx="177">
                  <c:v>86.801044259607792</c:v>
                </c:pt>
                <c:pt idx="178">
                  <c:v>87.107428091034649</c:v>
                </c:pt>
                <c:pt idx="179">
                  <c:v>86.885245901639337</c:v>
                </c:pt>
                <c:pt idx="180">
                  <c:v>86.739130434782609</c:v>
                </c:pt>
                <c:pt idx="181">
                  <c:v>87.230456262714327</c:v>
                </c:pt>
                <c:pt idx="182">
                  <c:v>87.194525904203317</c:v>
                </c:pt>
                <c:pt idx="183">
                  <c:v>87.290931846626464</c:v>
                </c:pt>
                <c:pt idx="184">
                  <c:v>87.048294495103008</c:v>
                </c:pt>
                <c:pt idx="185">
                  <c:v>87.279309384572542</c:v>
                </c:pt>
                <c:pt idx="186">
                  <c:v>87.522733535409202</c:v>
                </c:pt>
                <c:pt idx="187">
                  <c:v>87.565445026178011</c:v>
                </c:pt>
                <c:pt idx="188">
                  <c:v>87.392055267702943</c:v>
                </c:pt>
                <c:pt idx="189">
                  <c:v>87.602158004380101</c:v>
                </c:pt>
                <c:pt idx="190">
                  <c:v>87.549563838223634</c:v>
                </c:pt>
                <c:pt idx="191">
                  <c:v>87.713239141810575</c:v>
                </c:pt>
                <c:pt idx="192">
                  <c:v>87.630788355951523</c:v>
                </c:pt>
                <c:pt idx="193">
                  <c:v>87.919807209147322</c:v>
                </c:pt>
                <c:pt idx="194">
                  <c:v>87.828029034059185</c:v>
                </c:pt>
                <c:pt idx="195">
                  <c:v>87.969849246231163</c:v>
                </c:pt>
              </c:numCache>
            </c:numRef>
          </c:yVal>
          <c:smooth val="0"/>
          <c:extLst>
            <c:ext xmlns:c16="http://schemas.microsoft.com/office/drawing/2014/chart" uri="{C3380CC4-5D6E-409C-BE32-E72D297353CC}">
              <c16:uniqueId val="{00000000-AA0A-4833-BD28-F61086D38060}"/>
            </c:ext>
          </c:extLst>
        </c:ser>
        <c:ser>
          <c:idx val="1"/>
          <c:order val="1"/>
          <c:tx>
            <c:v>nei削減率</c:v>
          </c:tx>
          <c:spPr>
            <a:ln w="25400" cap="rnd">
              <a:noFill/>
              <a:round/>
            </a:ln>
            <a:effectLst/>
          </c:spPr>
          <c:marker>
            <c:symbol val="circle"/>
            <c:size val="5"/>
            <c:spPr>
              <a:solidFill>
                <a:schemeClr val="accent2"/>
              </a:solidFill>
              <a:ln w="9525">
                <a:solidFill>
                  <a:schemeClr val="accent2"/>
                </a:solidFill>
              </a:ln>
              <a:effectLst/>
            </c:spPr>
          </c:marker>
          <c:xVal>
            <c:numRef>
              <c:f>Sheet1!$A$2:$A$198</c:f>
              <c:numCache>
                <c:formatCode>General</c:formatCode>
                <c:ptCount val="197"/>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Sheet1!$O$2:$O$197</c:f>
              <c:numCache>
                <c:formatCode>General</c:formatCode>
                <c:ptCount val="196"/>
                <c:pt idx="0">
                  <c:v>10</c:v>
                </c:pt>
                <c:pt idx="1">
                  <c:v>6.666666666666667</c:v>
                </c:pt>
                <c:pt idx="2">
                  <c:v>4.7619047619047619</c:v>
                </c:pt>
                <c:pt idx="3">
                  <c:v>3.5714285714285712</c:v>
                </c:pt>
                <c:pt idx="4">
                  <c:v>2.7777777777777777</c:v>
                </c:pt>
                <c:pt idx="5">
                  <c:v>2.2222222222222223</c:v>
                </c:pt>
                <c:pt idx="6">
                  <c:v>3.6363636363636362</c:v>
                </c:pt>
                <c:pt idx="7">
                  <c:v>1.5151515151515151</c:v>
                </c:pt>
                <c:pt idx="8">
                  <c:v>2.5641025641025639</c:v>
                </c:pt>
                <c:pt idx="9">
                  <c:v>1.098901098901099</c:v>
                </c:pt>
                <c:pt idx="10">
                  <c:v>6.666666666666667</c:v>
                </c:pt>
                <c:pt idx="11">
                  <c:v>3.3333333333333335</c:v>
                </c:pt>
                <c:pt idx="12">
                  <c:v>1.4705882352941175</c:v>
                </c:pt>
                <c:pt idx="13">
                  <c:v>4.5751633986928102</c:v>
                </c:pt>
                <c:pt idx="14">
                  <c:v>6.4327485380116958</c:v>
                </c:pt>
                <c:pt idx="15">
                  <c:v>2.6315789473684208</c:v>
                </c:pt>
                <c:pt idx="16">
                  <c:v>8.5714285714285712</c:v>
                </c:pt>
                <c:pt idx="17">
                  <c:v>4.329004329004329</c:v>
                </c:pt>
                <c:pt idx="18">
                  <c:v>6.3241106719367588</c:v>
                </c:pt>
                <c:pt idx="19">
                  <c:v>11.956521739130435</c:v>
                </c:pt>
                <c:pt idx="20">
                  <c:v>5</c:v>
                </c:pt>
                <c:pt idx="21">
                  <c:v>16.923076923076923</c:v>
                </c:pt>
                <c:pt idx="22">
                  <c:v>16.809116809116809</c:v>
                </c:pt>
                <c:pt idx="23">
                  <c:v>25.396825396825395</c:v>
                </c:pt>
                <c:pt idx="24">
                  <c:v>16.009852216748769</c:v>
                </c:pt>
                <c:pt idx="25">
                  <c:v>16.091954022988507</c:v>
                </c:pt>
                <c:pt idx="26">
                  <c:v>21.0752688172043</c:v>
                </c:pt>
                <c:pt idx="27">
                  <c:v>29.838709677419356</c:v>
                </c:pt>
                <c:pt idx="28">
                  <c:v>19.128787878787879</c:v>
                </c:pt>
                <c:pt idx="29">
                  <c:v>24.242424242424242</c:v>
                </c:pt>
                <c:pt idx="30">
                  <c:v>26.890756302521009</c:v>
                </c:pt>
                <c:pt idx="31">
                  <c:v>24.761904761904763</c:v>
                </c:pt>
                <c:pt idx="32">
                  <c:v>29.87987987987988</c:v>
                </c:pt>
                <c:pt idx="33">
                  <c:v>29.587482219061169</c:v>
                </c:pt>
                <c:pt idx="34">
                  <c:v>27.935222672064778</c:v>
                </c:pt>
                <c:pt idx="35">
                  <c:v>32.948717948717949</c:v>
                </c:pt>
                <c:pt idx="36">
                  <c:v>34.024390243902438</c:v>
                </c:pt>
                <c:pt idx="37">
                  <c:v>39.024390243902438</c:v>
                </c:pt>
                <c:pt idx="38">
                  <c:v>33.776301218161677</c:v>
                </c:pt>
                <c:pt idx="39">
                  <c:v>38.160676532769557</c:v>
                </c:pt>
                <c:pt idx="40">
                  <c:v>41.414141414141412</c:v>
                </c:pt>
                <c:pt idx="41">
                  <c:v>39.420289855072468</c:v>
                </c:pt>
                <c:pt idx="42">
                  <c:v>39.6854764107308</c:v>
                </c:pt>
                <c:pt idx="43">
                  <c:v>34.219858156028373</c:v>
                </c:pt>
                <c:pt idx="44">
                  <c:v>42.091836734693878</c:v>
                </c:pt>
                <c:pt idx="45">
                  <c:v>44.081632653061227</c:v>
                </c:pt>
                <c:pt idx="46">
                  <c:v>42.352941176470587</c:v>
                </c:pt>
                <c:pt idx="47">
                  <c:v>38.763197586727003</c:v>
                </c:pt>
                <c:pt idx="48">
                  <c:v>42.380261248185775</c:v>
                </c:pt>
                <c:pt idx="49">
                  <c:v>42.348008385744237</c:v>
                </c:pt>
                <c:pt idx="50">
                  <c:v>47.878787878787875</c:v>
                </c:pt>
                <c:pt idx="51">
                  <c:v>45.97402597402597</c:v>
                </c:pt>
                <c:pt idx="52">
                  <c:v>47.055137844611529</c:v>
                </c:pt>
                <c:pt idx="53">
                  <c:v>49.243799153055051</c:v>
                </c:pt>
                <c:pt idx="54">
                  <c:v>49.152542372881356</c:v>
                </c:pt>
                <c:pt idx="55">
                  <c:v>50.395480225988699</c:v>
                </c:pt>
                <c:pt idx="56">
                  <c:v>46.065573770491802</c:v>
                </c:pt>
                <c:pt idx="57">
                  <c:v>49.603384452670547</c:v>
                </c:pt>
                <c:pt idx="58">
                  <c:v>47.107014848950335</c:v>
                </c:pt>
                <c:pt idx="59">
                  <c:v>50.793650793650791</c:v>
                </c:pt>
                <c:pt idx="60">
                  <c:v>48.653846153846153</c:v>
                </c:pt>
                <c:pt idx="61">
                  <c:v>54.731934731934729</c:v>
                </c:pt>
                <c:pt idx="62">
                  <c:v>51.87697874265038</c:v>
                </c:pt>
                <c:pt idx="63">
                  <c:v>51.668129938542585</c:v>
                </c:pt>
                <c:pt idx="64">
                  <c:v>53.154305200341</c:v>
                </c:pt>
                <c:pt idx="65">
                  <c:v>53.374741200828154</c:v>
                </c:pt>
                <c:pt idx="66">
                  <c:v>55.694164989939644</c:v>
                </c:pt>
                <c:pt idx="67">
                  <c:v>53.834115805946794</c:v>
                </c:pt>
                <c:pt idx="68">
                  <c:v>57.153729071537299</c:v>
                </c:pt>
                <c:pt idx="69">
                  <c:v>55.979266938171044</c:v>
                </c:pt>
                <c:pt idx="70">
                  <c:v>54.630630630630627</c:v>
                </c:pt>
                <c:pt idx="71">
                  <c:v>57.508771929824562</c:v>
                </c:pt>
                <c:pt idx="72">
                  <c:v>55.331510594668487</c:v>
                </c:pt>
                <c:pt idx="73">
                  <c:v>57.30935730935731</c:v>
                </c:pt>
                <c:pt idx="74">
                  <c:v>58.29276209023044</c:v>
                </c:pt>
                <c:pt idx="75">
                  <c:v>60.189873417721515</c:v>
                </c:pt>
                <c:pt idx="76">
                  <c:v>59.660493827160501</c:v>
                </c:pt>
                <c:pt idx="77">
                  <c:v>60.885275519421853</c:v>
                </c:pt>
                <c:pt idx="78">
                  <c:v>62.35674404936821</c:v>
                </c:pt>
                <c:pt idx="79">
                  <c:v>61.675272518646004</c:v>
                </c:pt>
                <c:pt idx="80">
                  <c:v>60.392156862745097</c:v>
                </c:pt>
                <c:pt idx="81">
                  <c:v>59.616963064295483</c:v>
                </c:pt>
                <c:pt idx="82">
                  <c:v>60.839347767976484</c:v>
                </c:pt>
                <c:pt idx="83">
                  <c:v>63.113897596656223</c:v>
                </c:pt>
                <c:pt idx="84">
                  <c:v>63.22778345250255</c:v>
                </c:pt>
                <c:pt idx="85">
                  <c:v>62.421972534332085</c:v>
                </c:pt>
                <c:pt idx="86">
                  <c:v>61.978021978021978</c:v>
                </c:pt>
                <c:pt idx="87">
                  <c:v>60.344003822264689</c:v>
                </c:pt>
                <c:pt idx="88">
                  <c:v>62.318840579710141</c:v>
                </c:pt>
                <c:pt idx="89">
                  <c:v>64.424616792495996</c:v>
                </c:pt>
                <c:pt idx="90">
                  <c:v>63.941769316909294</c:v>
                </c:pt>
                <c:pt idx="91">
                  <c:v>64.078947368421055</c:v>
                </c:pt>
                <c:pt idx="92">
                  <c:v>64.175257731958766</c:v>
                </c:pt>
                <c:pt idx="93">
                  <c:v>64.296233957500533</c:v>
                </c:pt>
                <c:pt idx="94">
                  <c:v>65.82148010719439</c:v>
                </c:pt>
                <c:pt idx="95">
                  <c:v>64.646464646464651</c:v>
                </c:pt>
                <c:pt idx="96">
                  <c:v>64.693069306930695</c:v>
                </c:pt>
                <c:pt idx="97">
                  <c:v>66.181324014754424</c:v>
                </c:pt>
                <c:pt idx="98">
                  <c:v>66.304968589377495</c:v>
                </c:pt>
                <c:pt idx="99">
                  <c:v>64.021657953696788</c:v>
                </c:pt>
                <c:pt idx="100">
                  <c:v>65.641025641025635</c:v>
                </c:pt>
                <c:pt idx="101">
                  <c:v>69.362084456424071</c:v>
                </c:pt>
                <c:pt idx="102">
                  <c:v>67.272086051842706</c:v>
                </c:pt>
                <c:pt idx="103">
                  <c:v>65.784008307372801</c:v>
                </c:pt>
                <c:pt idx="104">
                  <c:v>68.127760788311235</c:v>
                </c:pt>
                <c:pt idx="105">
                  <c:v>67.506255212677232</c:v>
                </c:pt>
                <c:pt idx="106">
                  <c:v>66.797706797706809</c:v>
                </c:pt>
                <c:pt idx="107">
                  <c:v>68.43629343629344</c:v>
                </c:pt>
                <c:pt idx="108">
                  <c:v>68.852718078381798</c:v>
                </c:pt>
                <c:pt idx="109">
                  <c:v>69.119701909641364</c:v>
                </c:pt>
                <c:pt idx="110">
                  <c:v>69.961861174675818</c:v>
                </c:pt>
                <c:pt idx="111">
                  <c:v>69.325337331334339</c:v>
                </c:pt>
                <c:pt idx="112">
                  <c:v>70.085470085470078</c:v>
                </c:pt>
                <c:pt idx="113">
                  <c:v>68.47747356221933</c:v>
                </c:pt>
                <c:pt idx="114">
                  <c:v>69.77638513032332</c:v>
                </c:pt>
                <c:pt idx="115">
                  <c:v>69.87394957983193</c:v>
                </c:pt>
                <c:pt idx="116">
                  <c:v>70.9228650137741</c:v>
                </c:pt>
                <c:pt idx="117">
                  <c:v>70.708576073702758</c:v>
                </c:pt>
                <c:pt idx="118">
                  <c:v>71.051579368252703</c:v>
                </c:pt>
                <c:pt idx="119">
                  <c:v>71.177550485182266</c:v>
                </c:pt>
                <c:pt idx="120">
                  <c:v>71.819354838709685</c:v>
                </c:pt>
                <c:pt idx="121">
                  <c:v>71.123809523809527</c:v>
                </c:pt>
                <c:pt idx="122">
                  <c:v>69.89126359205099</c:v>
                </c:pt>
                <c:pt idx="123">
                  <c:v>73.314468503937007</c:v>
                </c:pt>
                <c:pt idx="124">
                  <c:v>69.585755813953483</c:v>
                </c:pt>
                <c:pt idx="125">
                  <c:v>69.886702444841973</c:v>
                </c:pt>
                <c:pt idx="126">
                  <c:v>72.119788608338226</c:v>
                </c:pt>
                <c:pt idx="127">
                  <c:v>71.501272264631041</c:v>
                </c:pt>
                <c:pt idx="128">
                  <c:v>71.964000911369325</c:v>
                </c:pt>
                <c:pt idx="129">
                  <c:v>72.079452362248901</c:v>
                </c:pt>
                <c:pt idx="130">
                  <c:v>72.360420121614155</c:v>
                </c:pt>
                <c:pt idx="131">
                  <c:v>73.289760348583883</c:v>
                </c:pt>
                <c:pt idx="132">
                  <c:v>74.001717475311295</c:v>
                </c:pt>
                <c:pt idx="133">
                  <c:v>74.537183962763137</c:v>
                </c:pt>
                <c:pt idx="134">
                  <c:v>74.559482848503805</c:v>
                </c:pt>
                <c:pt idx="135">
                  <c:v>73.936279547790335</c:v>
                </c:pt>
                <c:pt idx="136">
                  <c:v>74.984802431610944</c:v>
                </c:pt>
                <c:pt idx="137">
                  <c:v>74.158425731695132</c:v>
                </c:pt>
                <c:pt idx="138">
                  <c:v>73.574313010932741</c:v>
                </c:pt>
                <c:pt idx="139">
                  <c:v>74.562937062937067</c:v>
                </c:pt>
                <c:pt idx="140">
                  <c:v>74.070881226053643</c:v>
                </c:pt>
                <c:pt idx="141">
                  <c:v>75.503070382616912</c:v>
                </c:pt>
                <c:pt idx="142">
                  <c:v>75.323828161401551</c:v>
                </c:pt>
                <c:pt idx="143">
                  <c:v>75.234418091560954</c:v>
                </c:pt>
                <c:pt idx="144">
                  <c:v>73.934337021585335</c:v>
                </c:pt>
                <c:pt idx="145">
                  <c:v>75.919463087248317</c:v>
                </c:pt>
                <c:pt idx="146">
                  <c:v>75.973509933774835</c:v>
                </c:pt>
                <c:pt idx="147">
                  <c:v>74.773440223074232</c:v>
                </c:pt>
                <c:pt idx="148">
                  <c:v>75.74819401444789</c:v>
                </c:pt>
                <c:pt idx="149">
                  <c:v>75.766064001358131</c:v>
                </c:pt>
                <c:pt idx="150">
                  <c:v>76.254713028906579</c:v>
                </c:pt>
                <c:pt idx="151">
                  <c:v>76.782464846980986</c:v>
                </c:pt>
                <c:pt idx="152">
                  <c:v>76.580107790298868</c:v>
                </c:pt>
                <c:pt idx="153">
                  <c:v>76.699185680883659</c:v>
                </c:pt>
                <c:pt idx="154">
                  <c:v>76.228007324257618</c:v>
                </c:pt>
                <c:pt idx="155">
                  <c:v>76.831761006289312</c:v>
                </c:pt>
                <c:pt idx="156">
                  <c:v>77.484472049689444</c:v>
                </c:pt>
                <c:pt idx="157">
                  <c:v>77.448048462541223</c:v>
                </c:pt>
                <c:pt idx="158">
                  <c:v>76.906763614330075</c:v>
                </c:pt>
                <c:pt idx="159">
                  <c:v>77.338021846476138</c:v>
                </c:pt>
                <c:pt idx="160">
                  <c:v>77.13968957871397</c:v>
                </c:pt>
                <c:pt idx="161">
                  <c:v>78.04308141657539</c:v>
                </c:pt>
                <c:pt idx="162">
                  <c:v>77.310439362239379</c:v>
                </c:pt>
                <c:pt idx="163">
                  <c:v>78.70687197034502</c:v>
                </c:pt>
                <c:pt idx="164">
                  <c:v>77.542969850662161</c:v>
                </c:pt>
                <c:pt idx="165">
                  <c:v>78.183083884441345</c:v>
                </c:pt>
                <c:pt idx="166">
                  <c:v>78.307533539731679</c:v>
                </c:pt>
                <c:pt idx="167">
                  <c:v>77.553379572963422</c:v>
                </c:pt>
                <c:pt idx="168">
                  <c:v>77.987632746336871</c:v>
                </c:pt>
                <c:pt idx="169">
                  <c:v>77.855292007175606</c:v>
                </c:pt>
                <c:pt idx="170">
                  <c:v>78.180623973727421</c:v>
                </c:pt>
                <c:pt idx="171">
                  <c:v>78.025974025974023</c:v>
                </c:pt>
                <c:pt idx="172">
                  <c:v>78.749357986646118</c:v>
                </c:pt>
                <c:pt idx="173">
                  <c:v>79.23570113629151</c:v>
                </c:pt>
                <c:pt idx="174">
                  <c:v>80.24606113866048</c:v>
                </c:pt>
                <c:pt idx="175">
                  <c:v>79.230291744258224</c:v>
                </c:pt>
                <c:pt idx="176">
                  <c:v>79.45979128299571</c:v>
                </c:pt>
                <c:pt idx="177">
                  <c:v>80.007285532147407</c:v>
                </c:pt>
                <c:pt idx="178">
                  <c:v>78.844652615144412</c:v>
                </c:pt>
                <c:pt idx="179">
                  <c:v>79.294369208838205</c:v>
                </c:pt>
                <c:pt idx="180">
                  <c:v>79.712103407755592</c:v>
                </c:pt>
                <c:pt idx="181">
                  <c:v>79.453647195582676</c:v>
                </c:pt>
                <c:pt idx="182">
                  <c:v>80.041400724512684</c:v>
                </c:pt>
                <c:pt idx="183">
                  <c:v>79.895323700079643</c:v>
                </c:pt>
                <c:pt idx="184">
                  <c:v>79.460767758640088</c:v>
                </c:pt>
                <c:pt idx="185">
                  <c:v>80.523531049846838</c:v>
                </c:pt>
                <c:pt idx="186">
                  <c:v>79.906310278313583</c:v>
                </c:pt>
                <c:pt idx="187">
                  <c:v>79.810209424083766</c:v>
                </c:pt>
                <c:pt idx="188">
                  <c:v>80.046416234887744</c:v>
                </c:pt>
                <c:pt idx="189">
                  <c:v>80.102558624005127</c:v>
                </c:pt>
                <c:pt idx="190">
                  <c:v>80.539254559873115</c:v>
                </c:pt>
                <c:pt idx="191">
                  <c:v>80.549450549450555</c:v>
                </c:pt>
                <c:pt idx="192">
                  <c:v>80.601885424220455</c:v>
                </c:pt>
                <c:pt idx="193">
                  <c:v>81.136235450956264</c:v>
                </c:pt>
                <c:pt idx="194">
                  <c:v>80.86899142175524</c:v>
                </c:pt>
                <c:pt idx="195">
                  <c:v>80.763819095477388</c:v>
                </c:pt>
              </c:numCache>
            </c:numRef>
          </c:yVal>
          <c:smooth val="0"/>
          <c:extLst>
            <c:ext xmlns:c16="http://schemas.microsoft.com/office/drawing/2014/chart" uri="{C3380CC4-5D6E-409C-BE32-E72D297353CC}">
              <c16:uniqueId val="{00000001-AA0A-4833-BD28-F61086D38060}"/>
            </c:ext>
          </c:extLst>
        </c:ser>
        <c:dLbls>
          <c:showLegendKey val="0"/>
          <c:showVal val="0"/>
          <c:showCatName val="0"/>
          <c:showSerName val="0"/>
          <c:showPercent val="0"/>
          <c:showBubbleSize val="0"/>
        </c:dLbls>
        <c:axId val="798115023"/>
        <c:axId val="798116943"/>
      </c:scatterChart>
      <c:valAx>
        <c:axId val="798115023"/>
        <c:scaling>
          <c:orientation val="minMax"/>
          <c:max val="2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a:t>Instance(5~200)</a:t>
                </a:r>
                <a:endParaRPr lang="zh-CN" alt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lt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98116943"/>
        <c:crosses val="autoZero"/>
        <c:crossBetween val="midCat"/>
      </c:valAx>
      <c:valAx>
        <c:axId val="79811694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削減率</a:t>
                </a:r>
                <a:r>
                  <a:rPr lang="en-US" altLang="ja-JP"/>
                  <a:t>(%)</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lt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98115023"/>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zh-CN" altLang="en-US"/>
          </a:p>
        </p:txBody>
      </p:sp>
      <p:sp>
        <p:nvSpPr>
          <p:cNvPr id="3" name="日期占位符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6A95CE0B-8EC2-498B-8266-4712FFFA85A5}" type="datetimeFigureOut">
              <a:rPr lang="zh-CN" altLang="en-US" smtClean="0"/>
              <a:t>2025/1/16</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zh-CN" altLang="en-US"/>
          </a:p>
        </p:txBody>
      </p:sp>
      <p:sp>
        <p:nvSpPr>
          <p:cNvPr id="5" name="备注占位符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476C188E-02F8-4725-8361-ADEC5C328F80}" type="slidenum">
              <a:rPr lang="zh-CN" altLang="en-US" smtClean="0"/>
              <a:t>‹#›</a:t>
            </a:fld>
            <a:endParaRPr lang="zh-CN" altLang="en-US"/>
          </a:p>
        </p:txBody>
      </p:sp>
    </p:spTree>
    <p:extLst>
      <p:ext uri="{BB962C8B-B14F-4D97-AF65-F5344CB8AC3E}">
        <p14:creationId xmlns:p14="http://schemas.microsoft.com/office/powerpoint/2010/main" val="2250358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23</a:t>
            </a:fld>
            <a:endParaRPr lang="zh-CN" altLang="en-US"/>
          </a:p>
        </p:txBody>
      </p:sp>
    </p:spTree>
    <p:extLst>
      <p:ext uri="{BB962C8B-B14F-4D97-AF65-F5344CB8AC3E}">
        <p14:creationId xmlns:p14="http://schemas.microsoft.com/office/powerpoint/2010/main" val="3635883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24</a:t>
            </a:fld>
            <a:endParaRPr lang="zh-CN" altLang="en-US"/>
          </a:p>
        </p:txBody>
      </p:sp>
    </p:spTree>
    <p:extLst>
      <p:ext uri="{BB962C8B-B14F-4D97-AF65-F5344CB8AC3E}">
        <p14:creationId xmlns:p14="http://schemas.microsoft.com/office/powerpoint/2010/main" val="2478490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25</a:t>
            </a:fld>
            <a:endParaRPr lang="zh-CN" altLang="en-US"/>
          </a:p>
        </p:txBody>
      </p:sp>
    </p:spTree>
    <p:extLst>
      <p:ext uri="{BB962C8B-B14F-4D97-AF65-F5344CB8AC3E}">
        <p14:creationId xmlns:p14="http://schemas.microsoft.com/office/powerpoint/2010/main" val="4180588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32</a:t>
            </a:fld>
            <a:endParaRPr lang="zh-CN" altLang="en-US"/>
          </a:p>
        </p:txBody>
      </p:sp>
    </p:spTree>
    <p:extLst>
      <p:ext uri="{BB962C8B-B14F-4D97-AF65-F5344CB8AC3E}">
        <p14:creationId xmlns:p14="http://schemas.microsoft.com/office/powerpoint/2010/main" val="2460640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F08935-3BD3-BF4A-21A7-83BCAE83374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8E6882D-EB2A-F103-9C07-13631E5ABE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5F19BFE-2940-BEE3-1C42-C39F102FA5AA}"/>
              </a:ext>
            </a:extLst>
          </p:cNvPr>
          <p:cNvSpPr>
            <a:spLocks noGrp="1"/>
          </p:cNvSpPr>
          <p:nvPr>
            <p:ph type="dt" sz="half" idx="10"/>
          </p:nvPr>
        </p:nvSpPr>
        <p:spPr/>
        <p:txBody>
          <a:bodyPr/>
          <a:lstStyle/>
          <a:p>
            <a:fld id="{0D121C38-DC67-40B6-916F-9E6198090CA5}" type="datetimeFigureOut">
              <a:rPr lang="zh-CN" altLang="en-US" smtClean="0"/>
              <a:t>2025/1/16</a:t>
            </a:fld>
            <a:endParaRPr lang="zh-CN" altLang="en-US"/>
          </a:p>
        </p:txBody>
      </p:sp>
      <p:sp>
        <p:nvSpPr>
          <p:cNvPr id="5" name="页脚占位符 4">
            <a:extLst>
              <a:ext uri="{FF2B5EF4-FFF2-40B4-BE49-F238E27FC236}">
                <a16:creationId xmlns:a16="http://schemas.microsoft.com/office/drawing/2014/main" id="{38F12EC8-DDF9-788B-1CF2-7072F88378B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24527BA-FA24-E3E6-7CEE-A26D91A268E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861144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30D8B-444A-9C09-7C38-DD9B6D4992B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CEE0B3-35BB-605E-3191-632CA7F21E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1EC56EB-91BB-EB0C-99C5-699181518DCB}"/>
              </a:ext>
            </a:extLst>
          </p:cNvPr>
          <p:cNvSpPr>
            <a:spLocks noGrp="1"/>
          </p:cNvSpPr>
          <p:nvPr>
            <p:ph type="dt" sz="half" idx="10"/>
          </p:nvPr>
        </p:nvSpPr>
        <p:spPr/>
        <p:txBody>
          <a:bodyPr/>
          <a:lstStyle/>
          <a:p>
            <a:fld id="{0D121C38-DC67-40B6-916F-9E6198090CA5}" type="datetimeFigureOut">
              <a:rPr lang="zh-CN" altLang="en-US" smtClean="0"/>
              <a:t>2025/1/16</a:t>
            </a:fld>
            <a:endParaRPr lang="zh-CN" altLang="en-US"/>
          </a:p>
        </p:txBody>
      </p:sp>
      <p:sp>
        <p:nvSpPr>
          <p:cNvPr id="5" name="页脚占位符 4">
            <a:extLst>
              <a:ext uri="{FF2B5EF4-FFF2-40B4-BE49-F238E27FC236}">
                <a16:creationId xmlns:a16="http://schemas.microsoft.com/office/drawing/2014/main" id="{D60CB71E-2504-C869-24B4-9A9BF1CFB2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5915E62-90A7-3A9E-E0A3-28504C81B5FF}"/>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043840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588922D-595A-3522-E72B-7889EDFEE50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DB93CEE-831A-8FF2-2EA3-B0237622E61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097847F-3547-8416-7CFC-59536AB0C0C3}"/>
              </a:ext>
            </a:extLst>
          </p:cNvPr>
          <p:cNvSpPr>
            <a:spLocks noGrp="1"/>
          </p:cNvSpPr>
          <p:nvPr>
            <p:ph type="dt" sz="half" idx="10"/>
          </p:nvPr>
        </p:nvSpPr>
        <p:spPr/>
        <p:txBody>
          <a:bodyPr/>
          <a:lstStyle/>
          <a:p>
            <a:fld id="{0D121C38-DC67-40B6-916F-9E6198090CA5}" type="datetimeFigureOut">
              <a:rPr lang="zh-CN" altLang="en-US" smtClean="0"/>
              <a:t>2025/1/16</a:t>
            </a:fld>
            <a:endParaRPr lang="zh-CN" altLang="en-US"/>
          </a:p>
        </p:txBody>
      </p:sp>
      <p:sp>
        <p:nvSpPr>
          <p:cNvPr id="5" name="页脚占位符 4">
            <a:extLst>
              <a:ext uri="{FF2B5EF4-FFF2-40B4-BE49-F238E27FC236}">
                <a16:creationId xmlns:a16="http://schemas.microsoft.com/office/drawing/2014/main" id="{58A46D2A-565F-288D-6C06-BE0A82C1813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C224889-798C-DDCD-EF96-74D0DD6F0A8A}"/>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193887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7C55B7-B082-9CCD-339E-94E31C3A78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1944AE9-F93A-48B2-D03C-A87D263496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96189-132E-828A-7430-078F68C8A8F8}"/>
              </a:ext>
            </a:extLst>
          </p:cNvPr>
          <p:cNvSpPr>
            <a:spLocks noGrp="1"/>
          </p:cNvSpPr>
          <p:nvPr>
            <p:ph type="dt" sz="half" idx="10"/>
          </p:nvPr>
        </p:nvSpPr>
        <p:spPr/>
        <p:txBody>
          <a:bodyPr/>
          <a:lstStyle/>
          <a:p>
            <a:fld id="{0D121C38-DC67-40B6-916F-9E6198090CA5}" type="datetimeFigureOut">
              <a:rPr lang="zh-CN" altLang="en-US" smtClean="0"/>
              <a:t>2025/1/16</a:t>
            </a:fld>
            <a:endParaRPr lang="zh-CN" altLang="en-US"/>
          </a:p>
        </p:txBody>
      </p:sp>
      <p:sp>
        <p:nvSpPr>
          <p:cNvPr id="5" name="页脚占位符 4">
            <a:extLst>
              <a:ext uri="{FF2B5EF4-FFF2-40B4-BE49-F238E27FC236}">
                <a16:creationId xmlns:a16="http://schemas.microsoft.com/office/drawing/2014/main" id="{C7F07789-52DB-2A61-3538-E3B9792DB7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DBB46B1-8569-6B2B-BA3B-41DCC3FE1165}"/>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01042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55352-54C9-E927-578E-9E2AC8823CA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E5D0DE5-2350-B3A9-9425-614454BF103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8F359FC-275C-F133-51D5-D496C23C0949}"/>
              </a:ext>
            </a:extLst>
          </p:cNvPr>
          <p:cNvSpPr>
            <a:spLocks noGrp="1"/>
          </p:cNvSpPr>
          <p:nvPr>
            <p:ph type="dt" sz="half" idx="10"/>
          </p:nvPr>
        </p:nvSpPr>
        <p:spPr/>
        <p:txBody>
          <a:bodyPr/>
          <a:lstStyle/>
          <a:p>
            <a:fld id="{0D121C38-DC67-40B6-916F-9E6198090CA5}" type="datetimeFigureOut">
              <a:rPr lang="zh-CN" altLang="en-US" smtClean="0"/>
              <a:t>2025/1/16</a:t>
            </a:fld>
            <a:endParaRPr lang="zh-CN" altLang="en-US"/>
          </a:p>
        </p:txBody>
      </p:sp>
      <p:sp>
        <p:nvSpPr>
          <p:cNvPr id="5" name="页脚占位符 4">
            <a:extLst>
              <a:ext uri="{FF2B5EF4-FFF2-40B4-BE49-F238E27FC236}">
                <a16:creationId xmlns:a16="http://schemas.microsoft.com/office/drawing/2014/main" id="{9F2119B3-5C4F-353E-0989-3827CAA85D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F8B71B3-CD98-5F45-8FFB-741FDED29E64}"/>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60743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3E6DCE-E8A3-299E-983C-04F697AC9C1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643D37-F151-D37D-448A-1C8471C4D3A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C508431-1BC0-0ACC-60E1-E1DD8E8A10F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0701D82-9193-A998-A195-63E205410725}"/>
              </a:ext>
            </a:extLst>
          </p:cNvPr>
          <p:cNvSpPr>
            <a:spLocks noGrp="1"/>
          </p:cNvSpPr>
          <p:nvPr>
            <p:ph type="dt" sz="half" idx="10"/>
          </p:nvPr>
        </p:nvSpPr>
        <p:spPr/>
        <p:txBody>
          <a:bodyPr/>
          <a:lstStyle/>
          <a:p>
            <a:fld id="{0D121C38-DC67-40B6-916F-9E6198090CA5}" type="datetimeFigureOut">
              <a:rPr lang="zh-CN" altLang="en-US" smtClean="0"/>
              <a:t>2025/1/16</a:t>
            </a:fld>
            <a:endParaRPr lang="zh-CN" altLang="en-US"/>
          </a:p>
        </p:txBody>
      </p:sp>
      <p:sp>
        <p:nvSpPr>
          <p:cNvPr id="6" name="页脚占位符 5">
            <a:extLst>
              <a:ext uri="{FF2B5EF4-FFF2-40B4-BE49-F238E27FC236}">
                <a16:creationId xmlns:a16="http://schemas.microsoft.com/office/drawing/2014/main" id="{BB2EEB8B-1679-71C9-B97D-44C5164ED0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D7BA2A-893D-62D4-EEC4-DB1FFCA640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23192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802CBE-A4E5-6AEC-BAA7-2DF43A4FDA2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6013C7-524D-F98C-68B5-38BCF842E8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1C9D27F-DE2F-6484-90C5-9EB2C647DD3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CEC186-2A71-A424-B2E8-0E68A3426B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C76EFF-CC39-8F13-3FE8-F74B1F93221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BF227FB-B2CD-6892-89DF-84460C68F993}"/>
              </a:ext>
            </a:extLst>
          </p:cNvPr>
          <p:cNvSpPr>
            <a:spLocks noGrp="1"/>
          </p:cNvSpPr>
          <p:nvPr>
            <p:ph type="dt" sz="half" idx="10"/>
          </p:nvPr>
        </p:nvSpPr>
        <p:spPr/>
        <p:txBody>
          <a:bodyPr/>
          <a:lstStyle/>
          <a:p>
            <a:fld id="{0D121C38-DC67-40B6-916F-9E6198090CA5}" type="datetimeFigureOut">
              <a:rPr lang="zh-CN" altLang="en-US" smtClean="0"/>
              <a:t>2025/1/16</a:t>
            </a:fld>
            <a:endParaRPr lang="zh-CN" altLang="en-US"/>
          </a:p>
        </p:txBody>
      </p:sp>
      <p:sp>
        <p:nvSpPr>
          <p:cNvPr id="8" name="页脚占位符 7">
            <a:extLst>
              <a:ext uri="{FF2B5EF4-FFF2-40B4-BE49-F238E27FC236}">
                <a16:creationId xmlns:a16="http://schemas.microsoft.com/office/drawing/2014/main" id="{A7EE62A8-DED8-896D-2BDC-0584CA6BC60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7A33D5D-6150-B959-2606-CEA1E9148FA7}"/>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37049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022B0F-9EE0-192F-72C8-326CA5A0941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E02BCD7-C9AA-BFC6-5E36-0B83EDE7504C}"/>
              </a:ext>
            </a:extLst>
          </p:cNvPr>
          <p:cNvSpPr>
            <a:spLocks noGrp="1"/>
          </p:cNvSpPr>
          <p:nvPr>
            <p:ph type="dt" sz="half" idx="10"/>
          </p:nvPr>
        </p:nvSpPr>
        <p:spPr/>
        <p:txBody>
          <a:bodyPr/>
          <a:lstStyle/>
          <a:p>
            <a:fld id="{0D121C38-DC67-40B6-916F-9E6198090CA5}" type="datetimeFigureOut">
              <a:rPr lang="zh-CN" altLang="en-US" smtClean="0"/>
              <a:t>2025/1/16</a:t>
            </a:fld>
            <a:endParaRPr lang="zh-CN" altLang="en-US"/>
          </a:p>
        </p:txBody>
      </p:sp>
      <p:sp>
        <p:nvSpPr>
          <p:cNvPr id="4" name="页脚占位符 3">
            <a:extLst>
              <a:ext uri="{FF2B5EF4-FFF2-40B4-BE49-F238E27FC236}">
                <a16:creationId xmlns:a16="http://schemas.microsoft.com/office/drawing/2014/main" id="{208B3807-831A-A6FC-E5B1-76A83BC7EE7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671A0B1-3492-FA5D-D38E-52E8F463BDD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80510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1A6F7DE-6791-AD13-2DBD-68C7E7278BE4}"/>
              </a:ext>
            </a:extLst>
          </p:cNvPr>
          <p:cNvSpPr>
            <a:spLocks noGrp="1"/>
          </p:cNvSpPr>
          <p:nvPr>
            <p:ph type="dt" sz="half" idx="10"/>
          </p:nvPr>
        </p:nvSpPr>
        <p:spPr/>
        <p:txBody>
          <a:bodyPr/>
          <a:lstStyle/>
          <a:p>
            <a:fld id="{0D121C38-DC67-40B6-916F-9E6198090CA5}" type="datetimeFigureOut">
              <a:rPr lang="zh-CN" altLang="en-US" smtClean="0"/>
              <a:t>2025/1/16</a:t>
            </a:fld>
            <a:endParaRPr lang="zh-CN" altLang="en-US"/>
          </a:p>
        </p:txBody>
      </p:sp>
      <p:sp>
        <p:nvSpPr>
          <p:cNvPr id="3" name="页脚占位符 2">
            <a:extLst>
              <a:ext uri="{FF2B5EF4-FFF2-40B4-BE49-F238E27FC236}">
                <a16:creationId xmlns:a16="http://schemas.microsoft.com/office/drawing/2014/main" id="{D7171D98-B318-85A1-FE92-4D69DEF68FE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54BBEF2-A493-9AC7-9276-25F190CD2D68}"/>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606737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D06AE2-9778-5C0A-7083-E6FF4867E0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FA16936-9A74-CFA6-4755-75328DD085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09CAF7-08C5-95DE-7A2D-485A83E6EA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3277CA5-E880-B716-ED26-90A70AFB2BF5}"/>
              </a:ext>
            </a:extLst>
          </p:cNvPr>
          <p:cNvSpPr>
            <a:spLocks noGrp="1"/>
          </p:cNvSpPr>
          <p:nvPr>
            <p:ph type="dt" sz="half" idx="10"/>
          </p:nvPr>
        </p:nvSpPr>
        <p:spPr/>
        <p:txBody>
          <a:bodyPr/>
          <a:lstStyle/>
          <a:p>
            <a:fld id="{0D121C38-DC67-40B6-916F-9E6198090CA5}" type="datetimeFigureOut">
              <a:rPr lang="zh-CN" altLang="en-US" smtClean="0"/>
              <a:t>2025/1/16</a:t>
            </a:fld>
            <a:endParaRPr lang="zh-CN" altLang="en-US"/>
          </a:p>
        </p:txBody>
      </p:sp>
      <p:sp>
        <p:nvSpPr>
          <p:cNvPr id="6" name="页脚占位符 5">
            <a:extLst>
              <a:ext uri="{FF2B5EF4-FFF2-40B4-BE49-F238E27FC236}">
                <a16:creationId xmlns:a16="http://schemas.microsoft.com/office/drawing/2014/main" id="{90E0AB2A-A2C8-AC72-5F77-D27DCAFE9F5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9B489A3-040B-51FE-2B48-BBBAF732E8B3}"/>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486939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9E5FEC-BA02-91ED-EBDB-6986946A58C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5EC6F49-D5FB-BE93-F6D0-37DC8235DD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D1968F2-994A-9D71-B4A0-EED73FCE53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1CF25D-0919-0674-20E0-A9A3D533BE13}"/>
              </a:ext>
            </a:extLst>
          </p:cNvPr>
          <p:cNvSpPr>
            <a:spLocks noGrp="1"/>
          </p:cNvSpPr>
          <p:nvPr>
            <p:ph type="dt" sz="half" idx="10"/>
          </p:nvPr>
        </p:nvSpPr>
        <p:spPr/>
        <p:txBody>
          <a:bodyPr/>
          <a:lstStyle/>
          <a:p>
            <a:fld id="{0D121C38-DC67-40B6-916F-9E6198090CA5}" type="datetimeFigureOut">
              <a:rPr lang="zh-CN" altLang="en-US" smtClean="0"/>
              <a:t>2025/1/16</a:t>
            </a:fld>
            <a:endParaRPr lang="zh-CN" altLang="en-US"/>
          </a:p>
        </p:txBody>
      </p:sp>
      <p:sp>
        <p:nvSpPr>
          <p:cNvPr id="6" name="页脚占位符 5">
            <a:extLst>
              <a:ext uri="{FF2B5EF4-FFF2-40B4-BE49-F238E27FC236}">
                <a16:creationId xmlns:a16="http://schemas.microsoft.com/office/drawing/2014/main" id="{7AE71F7A-04E4-CDE0-F693-05B76584AC7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2DF86B7-70EB-718D-C2F9-9E6B965FD4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99220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60FB0F2-27C9-1D93-6BB5-28FFC1004F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2E23177-3366-A1EB-7F3F-5536D7B7B8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3346F3-3125-3795-1967-060D346B19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D121C38-DC67-40B6-916F-9E6198090CA5}" type="datetimeFigureOut">
              <a:rPr lang="zh-CN" altLang="en-US" smtClean="0"/>
              <a:t>2025/1/16</a:t>
            </a:fld>
            <a:endParaRPr lang="zh-CN" altLang="en-US"/>
          </a:p>
        </p:txBody>
      </p:sp>
      <p:sp>
        <p:nvSpPr>
          <p:cNvPr id="5" name="页脚占位符 4">
            <a:extLst>
              <a:ext uri="{FF2B5EF4-FFF2-40B4-BE49-F238E27FC236}">
                <a16:creationId xmlns:a16="http://schemas.microsoft.com/office/drawing/2014/main" id="{46CF785D-BF33-8BFF-E7C5-FEEF0FE7B4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5D7C6CCD-7991-DEF1-20D0-B5D3FA7619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129560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160.png"/><Relationship Id="rId7" Type="http://schemas.openxmlformats.org/officeDocument/2006/relationships/image" Target="../media/image200.png"/><Relationship Id="rId2" Type="http://schemas.openxmlformats.org/officeDocument/2006/relationships/image" Target="../media/image150.png"/><Relationship Id="rId1" Type="http://schemas.openxmlformats.org/officeDocument/2006/relationships/slideLayout" Target="../slideLayouts/slideLayout1.xml"/><Relationship Id="rId6" Type="http://schemas.openxmlformats.org/officeDocument/2006/relationships/image" Target="../media/image190.png"/><Relationship Id="rId5" Type="http://schemas.openxmlformats.org/officeDocument/2006/relationships/image" Target="../media/image181.png"/><Relationship Id="rId10" Type="http://schemas.openxmlformats.org/officeDocument/2006/relationships/image" Target="../media/image28.png"/><Relationship Id="rId4" Type="http://schemas.openxmlformats.org/officeDocument/2006/relationships/image" Target="../media/image170.png"/><Relationship Id="rId9" Type="http://schemas.openxmlformats.org/officeDocument/2006/relationships/image" Target="../media/image220.png"/></Relationships>
</file>

<file path=ppt/slides/_rels/slide2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180.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20.png"/><Relationship Id="rId5" Type="http://schemas.openxmlformats.org/officeDocument/2006/relationships/image" Target="../media/image310.png"/><Relationship Id="rId4" Type="http://schemas.openxmlformats.org/officeDocument/2006/relationships/chart" Target="../charts/char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1E40D7C5-CC16-DC91-ECF2-7E6306AAA81B}"/>
              </a:ext>
            </a:extLst>
          </p:cNvPr>
          <p:cNvGrpSpPr/>
          <p:nvPr/>
        </p:nvGrpSpPr>
        <p:grpSpPr>
          <a:xfrm>
            <a:off x="8622016" y="0"/>
            <a:ext cx="3569984" cy="731502"/>
            <a:chOff x="12360099" y="93748"/>
            <a:chExt cx="11813516" cy="1414012"/>
          </a:xfrm>
        </p:grpSpPr>
        <p:sp>
          <p:nvSpPr>
            <p:cNvPr id="5" name="AutoShape 47">
              <a:extLst>
                <a:ext uri="{FF2B5EF4-FFF2-40B4-BE49-F238E27FC236}">
                  <a16:creationId xmlns:a16="http://schemas.microsoft.com/office/drawing/2014/main" id="{C978A0D1-6E46-17C5-C0F9-304C1860DD8F}"/>
                </a:ext>
              </a:extLst>
            </p:cNvPr>
            <p:cNvSpPr>
              <a:spLocks noChangeArrowheads="1"/>
            </p:cNvSpPr>
            <p:nvPr/>
          </p:nvSpPr>
          <p:spPr bwMode="auto">
            <a:xfrm>
              <a:off x="17918191" y="99149"/>
              <a:ext cx="6255424" cy="1297530"/>
            </a:xfrm>
            <a:prstGeom prst="parallelogram">
              <a:avLst>
                <a:gd name="adj" fmla="val 51874"/>
              </a:avLst>
            </a:prstGeom>
            <a:solidFill>
              <a:srgbClr val="70AD47"/>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6" name="Text Box 49">
              <a:extLst>
                <a:ext uri="{FF2B5EF4-FFF2-40B4-BE49-F238E27FC236}">
                  <a16:creationId xmlns:a16="http://schemas.microsoft.com/office/drawing/2014/main" id="{3DE0E1D0-5633-64C1-9E3E-5438602A8921}"/>
                </a:ext>
              </a:extLst>
            </p:cNvPr>
            <p:cNvSpPr txBox="1">
              <a:spLocks noChangeArrowheads="1"/>
            </p:cNvSpPr>
            <p:nvPr/>
          </p:nvSpPr>
          <p:spPr bwMode="auto">
            <a:xfrm>
              <a:off x="20441292" y="374837"/>
              <a:ext cx="3460819" cy="1022640"/>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Hiroshima</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University</a:t>
              </a: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7" name="AutoShape 47">
              <a:extLst>
                <a:ext uri="{FF2B5EF4-FFF2-40B4-BE49-F238E27FC236}">
                  <a16:creationId xmlns:a16="http://schemas.microsoft.com/office/drawing/2014/main" id="{6F483726-81F1-8716-257A-3A88A39A1C50}"/>
                </a:ext>
              </a:extLst>
            </p:cNvPr>
            <p:cNvSpPr>
              <a:spLocks noChangeArrowheads="1"/>
            </p:cNvSpPr>
            <p:nvPr/>
          </p:nvSpPr>
          <p:spPr bwMode="auto">
            <a:xfrm>
              <a:off x="12360099" y="93748"/>
              <a:ext cx="6745286" cy="1302931"/>
            </a:xfrm>
            <a:prstGeom prst="parallelogram">
              <a:avLst>
                <a:gd name="adj" fmla="val 51874"/>
              </a:avLst>
            </a:prstGeom>
            <a:solidFill>
              <a:srgbClr val="00B0F0"/>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8" name="Text Box 48">
              <a:extLst>
                <a:ext uri="{FF2B5EF4-FFF2-40B4-BE49-F238E27FC236}">
                  <a16:creationId xmlns:a16="http://schemas.microsoft.com/office/drawing/2014/main" id="{0310407E-5614-D816-6CF1-8B3684955823}"/>
                </a:ext>
              </a:extLst>
            </p:cNvPr>
            <p:cNvSpPr txBox="1">
              <a:spLocks noChangeArrowheads="1"/>
            </p:cNvSpPr>
            <p:nvPr/>
          </p:nvSpPr>
          <p:spPr bwMode="auto">
            <a:xfrm>
              <a:off x="12904622" y="161628"/>
              <a:ext cx="2008353" cy="1346132"/>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4400" b="1" i="0" u="none" strike="noStrike" cap="none" normalizeH="0" baseline="0" dirty="0">
                  <a:ln>
                    <a:noFill/>
                  </a:ln>
                  <a:solidFill>
                    <a:srgbClr val="FFFFFF"/>
                  </a:solidFill>
                  <a:effectLst/>
                  <a:latin typeface="Bernard MT Condensed" panose="02050806060905020404" pitchFamily="18" charset="0"/>
                  <a:ea typeface="UD デジタル 教科書体 N-B" panose="02020700000000000000" pitchFamily="17" charset="-128"/>
                </a:rPr>
                <a:t>CS</a:t>
              </a:r>
              <a:endParaRPr kumimoji="0" lang="ja-JP" altLang="ja-JP" sz="700" b="1" i="0" u="none" strike="noStrike" cap="none" normalizeH="0" baseline="0" dirty="0">
                <a:ln>
                  <a:noFill/>
                </a:ln>
                <a:solidFill>
                  <a:schemeClr val="tx1"/>
                </a:solidFill>
                <a:effectLst/>
                <a:latin typeface="Bernard MT Condensed" panose="02050806060905020404" pitchFamily="18" charset="0"/>
                <a:ea typeface="UD デジタル 教科書体 N-B" panose="02020700000000000000" pitchFamily="17" charset="-128"/>
              </a:endParaRPr>
            </a:p>
          </p:txBody>
        </p:sp>
        <p:sp>
          <p:nvSpPr>
            <p:cNvPr id="9" name="Text Box 49">
              <a:extLst>
                <a:ext uri="{FF2B5EF4-FFF2-40B4-BE49-F238E27FC236}">
                  <a16:creationId xmlns:a16="http://schemas.microsoft.com/office/drawing/2014/main" id="{7C890BB7-686E-559C-A9D8-5729ECC12E2D}"/>
                </a:ext>
              </a:extLst>
            </p:cNvPr>
            <p:cNvSpPr txBox="1">
              <a:spLocks noChangeArrowheads="1"/>
            </p:cNvSpPr>
            <p:nvPr/>
          </p:nvSpPr>
          <p:spPr bwMode="auto">
            <a:xfrm>
              <a:off x="14601826" y="337298"/>
              <a:ext cx="4031014" cy="1060177"/>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Computer</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System</a:t>
              </a:r>
              <a:r>
                <a:rPr lang="ja-JP" altLang="en-US" sz="1400">
                  <a:solidFill>
                    <a:srgbClr val="FFFFFF"/>
                  </a:solidFill>
                  <a:latin typeface="Arial" panose="020B0604020202020204" pitchFamily="34" charset="0"/>
                  <a:ea typeface="ＭＳ 明朝" panose="02020609040205080304" pitchFamily="17" charset="-128"/>
                </a:rPr>
                <a:t> </a:t>
              </a:r>
              <a:r>
                <a:rPr lang="en-US" altLang="ja-JP" sz="1400">
                  <a:solidFill>
                    <a:srgbClr val="FFFFFF"/>
                  </a:solidFill>
                  <a:latin typeface="Arial" panose="020B0604020202020204" pitchFamily="34" charset="0"/>
                  <a:ea typeface="ＭＳ 明朝" panose="02020609040205080304" pitchFamily="17" charset="-128"/>
                </a:rPr>
                <a:t>Lab.</a:t>
              </a:r>
              <a:endParaRPr kumimoji="0" lang="ja-JP" altLang="ja-JP" sz="600" b="0" i="0" u="none" strike="noStrike" cap="none" normalizeH="0" baseline="0">
                <a:ln>
                  <a:noFill/>
                </a:ln>
                <a:solidFill>
                  <a:schemeClr val="tx1"/>
                </a:solidFill>
                <a:effectLst/>
                <a:latin typeface="Arial" panose="020B0604020202020204" pitchFamily="34" charset="0"/>
              </a:endParaRPr>
            </a:p>
          </p:txBody>
        </p:sp>
        <p:pic>
          <p:nvPicPr>
            <p:cNvPr id="10" name="図 9">
              <a:extLst>
                <a:ext uri="{FF2B5EF4-FFF2-40B4-BE49-F238E27FC236}">
                  <a16:creationId xmlns:a16="http://schemas.microsoft.com/office/drawing/2014/main" id="{B4C2F38F-5052-D1C7-533E-927C640CDA00}"/>
                </a:ext>
              </a:extLst>
            </p:cNvPr>
            <p:cNvPicPr>
              <a:picLocks/>
            </p:cNvPicPr>
            <p:nvPr/>
          </p:nvPicPr>
          <p:blipFill>
            <a:blip r:embed="rId2" cstate="hqprint">
              <a:extLst>
                <a:ext uri="{28A0092B-C50C-407E-A947-70E740481C1C}">
                  <a14:useLocalDpi xmlns:a14="http://schemas.microsoft.com/office/drawing/2010/main" val="0"/>
                </a:ext>
              </a:extLst>
            </a:blip>
            <a:stretch>
              <a:fillRect/>
            </a:stretch>
          </p:blipFill>
          <p:spPr>
            <a:xfrm>
              <a:off x="18632840" y="268832"/>
              <a:ext cx="1784461" cy="969329"/>
            </a:xfrm>
            <a:prstGeom prst="rect">
              <a:avLst/>
            </a:prstGeom>
          </p:spPr>
        </p:pic>
      </p:grpSp>
      <p:sp>
        <p:nvSpPr>
          <p:cNvPr id="16" name="文本框 15">
            <a:extLst>
              <a:ext uri="{FF2B5EF4-FFF2-40B4-BE49-F238E27FC236}">
                <a16:creationId xmlns:a16="http://schemas.microsoft.com/office/drawing/2014/main" id="{DAA8886E-41E5-2A0D-A633-0554F2061799}"/>
              </a:ext>
            </a:extLst>
          </p:cNvPr>
          <p:cNvSpPr txBox="1"/>
          <p:nvPr/>
        </p:nvSpPr>
        <p:spPr>
          <a:xfrm>
            <a:off x="2155963" y="2633994"/>
            <a:ext cx="7880073" cy="2185214"/>
          </a:xfrm>
          <a:prstGeom prst="rect">
            <a:avLst/>
          </a:prstGeom>
          <a:noFill/>
        </p:spPr>
        <p:txBody>
          <a:bodyPr wrap="square">
            <a:spAutoFit/>
          </a:bodyPr>
          <a:lstStyle/>
          <a:p>
            <a:pPr algn="ctr"/>
            <a:r>
              <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TSP</a:t>
            </a: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問題の</a:t>
            </a:r>
            <a:r>
              <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QUBO</a:t>
            </a: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モデルに関する</a:t>
            </a:r>
            <a:endPar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二次項の削減方法</a:t>
            </a:r>
            <a:endPar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endPar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endPar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r>
              <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rPr>
              <a:t>M230641</a:t>
            </a:r>
          </a:p>
          <a:p>
            <a:pPr algn="ctr"/>
            <a:r>
              <a:rPr lang="ja-JP" altLang="en-US" sz="2000" dirty="0">
                <a:solidFill>
                  <a:srgbClr val="000000"/>
                </a:solidFill>
                <a:highlight>
                  <a:srgbClr val="FFFFFF"/>
                </a:highlight>
                <a:latin typeface="Microsoft YaHei" panose="020B0503020204020204" pitchFamily="34" charset="-122"/>
                <a:ea typeface="Microsoft YaHei" panose="020B0503020204020204" pitchFamily="34" charset="-122"/>
              </a:rPr>
              <a:t>劉　崇玖</a:t>
            </a:r>
            <a:endParaRPr lang="zh-CN" altLang="en-US" sz="2000" dirty="0">
              <a:solidFill>
                <a:srgbClr val="000000"/>
              </a:solidFill>
              <a:highlight>
                <a:srgbClr val="FFFFFF"/>
              </a:highligh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30505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a:extLst>
              <a:ext uri="{FF2B5EF4-FFF2-40B4-BE49-F238E27FC236}">
                <a16:creationId xmlns:a16="http://schemas.microsoft.com/office/drawing/2014/main" id="{60FC44B0-EE14-0918-8FBF-DF8121460A8E}"/>
              </a:ext>
            </a:extLst>
          </p:cNvPr>
          <p:cNvGrpSpPr/>
          <p:nvPr/>
        </p:nvGrpSpPr>
        <p:grpSpPr>
          <a:xfrm>
            <a:off x="1479302" y="1059341"/>
            <a:ext cx="2690825" cy="4283586"/>
            <a:chOff x="1203689" y="928713"/>
            <a:chExt cx="2690825" cy="4283586"/>
          </a:xfrm>
        </p:grpSpPr>
        <p:sp>
          <p:nvSpPr>
            <p:cNvPr id="4" name="椭圆 3">
              <a:extLst>
                <a:ext uri="{FF2B5EF4-FFF2-40B4-BE49-F238E27FC236}">
                  <a16:creationId xmlns:a16="http://schemas.microsoft.com/office/drawing/2014/main" id="{EACA7BB6-8B29-A592-6974-7857BA0C3B74}"/>
                </a:ext>
              </a:extLst>
            </p:cNvPr>
            <p:cNvSpPr/>
            <p:nvPr/>
          </p:nvSpPr>
          <p:spPr>
            <a:xfrm>
              <a:off x="1220546" y="928713"/>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0</a:t>
              </a:r>
              <a:endParaRPr lang="zh-CN" altLang="en-US" sz="3600" b="1" dirty="0"/>
            </a:p>
          </p:txBody>
        </p:sp>
        <p:sp>
          <p:nvSpPr>
            <p:cNvPr id="5" name="椭圆 4">
              <a:extLst>
                <a:ext uri="{FF2B5EF4-FFF2-40B4-BE49-F238E27FC236}">
                  <a16:creationId xmlns:a16="http://schemas.microsoft.com/office/drawing/2014/main" id="{2E3DB077-12B1-22E3-05E1-4CC261D76502}"/>
                </a:ext>
              </a:extLst>
            </p:cNvPr>
            <p:cNvSpPr/>
            <p:nvPr/>
          </p:nvSpPr>
          <p:spPr>
            <a:xfrm>
              <a:off x="1203689" y="2147424"/>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1</a:t>
              </a:r>
              <a:endParaRPr lang="zh-CN" altLang="en-US" sz="3600" b="1" dirty="0"/>
            </a:p>
          </p:txBody>
        </p:sp>
        <p:sp>
          <p:nvSpPr>
            <p:cNvPr id="6" name="椭圆 5">
              <a:extLst>
                <a:ext uri="{FF2B5EF4-FFF2-40B4-BE49-F238E27FC236}">
                  <a16:creationId xmlns:a16="http://schemas.microsoft.com/office/drawing/2014/main" id="{1DDBFFA7-6BC1-6EA5-D33F-F6DF7C27C255}"/>
                </a:ext>
              </a:extLst>
            </p:cNvPr>
            <p:cNvSpPr/>
            <p:nvPr/>
          </p:nvSpPr>
          <p:spPr>
            <a:xfrm>
              <a:off x="1203689" y="3366134"/>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2</a:t>
              </a:r>
              <a:endParaRPr lang="zh-CN" altLang="en-US" sz="3600" b="1" dirty="0"/>
            </a:p>
          </p:txBody>
        </p:sp>
        <p:sp>
          <p:nvSpPr>
            <p:cNvPr id="7" name="椭圆 6">
              <a:extLst>
                <a:ext uri="{FF2B5EF4-FFF2-40B4-BE49-F238E27FC236}">
                  <a16:creationId xmlns:a16="http://schemas.microsoft.com/office/drawing/2014/main" id="{C5B06601-8A10-4D55-D51F-05F5B839A484}"/>
                </a:ext>
              </a:extLst>
            </p:cNvPr>
            <p:cNvSpPr/>
            <p:nvPr/>
          </p:nvSpPr>
          <p:spPr>
            <a:xfrm>
              <a:off x="1203689" y="458484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3</a:t>
              </a:r>
              <a:endParaRPr lang="zh-CN" altLang="en-US" sz="3600" b="1" dirty="0"/>
            </a:p>
          </p:txBody>
        </p:sp>
        <p:sp>
          <p:nvSpPr>
            <p:cNvPr id="8" name="椭圆 7">
              <a:extLst>
                <a:ext uri="{FF2B5EF4-FFF2-40B4-BE49-F238E27FC236}">
                  <a16:creationId xmlns:a16="http://schemas.microsoft.com/office/drawing/2014/main" id="{6093BE32-0BDE-DAA7-013F-CE2AB49626AA}"/>
                </a:ext>
              </a:extLst>
            </p:cNvPr>
            <p:cNvSpPr/>
            <p:nvPr/>
          </p:nvSpPr>
          <p:spPr>
            <a:xfrm>
              <a:off x="3267060" y="928713"/>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4</a:t>
              </a:r>
              <a:endParaRPr lang="zh-CN" altLang="en-US" sz="3600" b="1" dirty="0"/>
            </a:p>
          </p:txBody>
        </p:sp>
        <p:sp>
          <p:nvSpPr>
            <p:cNvPr id="9" name="椭圆 8">
              <a:extLst>
                <a:ext uri="{FF2B5EF4-FFF2-40B4-BE49-F238E27FC236}">
                  <a16:creationId xmlns:a16="http://schemas.microsoft.com/office/drawing/2014/main" id="{D818B0C4-5585-7560-2CA4-20EBFA1723EB}"/>
                </a:ext>
              </a:extLst>
            </p:cNvPr>
            <p:cNvSpPr/>
            <p:nvPr/>
          </p:nvSpPr>
          <p:spPr>
            <a:xfrm>
              <a:off x="3250203" y="2147424"/>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5</a:t>
              </a:r>
              <a:endParaRPr lang="zh-CN" altLang="en-US" sz="3600" b="1" dirty="0"/>
            </a:p>
          </p:txBody>
        </p:sp>
        <p:sp>
          <p:nvSpPr>
            <p:cNvPr id="10" name="椭圆 9">
              <a:extLst>
                <a:ext uri="{FF2B5EF4-FFF2-40B4-BE49-F238E27FC236}">
                  <a16:creationId xmlns:a16="http://schemas.microsoft.com/office/drawing/2014/main" id="{7E2CE232-2CA7-8410-D5F1-2A7C692CB027}"/>
                </a:ext>
              </a:extLst>
            </p:cNvPr>
            <p:cNvSpPr/>
            <p:nvPr/>
          </p:nvSpPr>
          <p:spPr>
            <a:xfrm>
              <a:off x="3250203" y="3366134"/>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6</a:t>
              </a:r>
              <a:endParaRPr lang="zh-CN" altLang="en-US" sz="3600" b="1" dirty="0"/>
            </a:p>
          </p:txBody>
        </p:sp>
        <p:sp>
          <p:nvSpPr>
            <p:cNvPr id="11" name="椭圆 10">
              <a:extLst>
                <a:ext uri="{FF2B5EF4-FFF2-40B4-BE49-F238E27FC236}">
                  <a16:creationId xmlns:a16="http://schemas.microsoft.com/office/drawing/2014/main" id="{33333CF1-7561-6DC9-2A38-0E9905A55DCF}"/>
                </a:ext>
              </a:extLst>
            </p:cNvPr>
            <p:cNvSpPr/>
            <p:nvPr/>
          </p:nvSpPr>
          <p:spPr>
            <a:xfrm>
              <a:off x="3250203" y="458484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7</a:t>
              </a:r>
              <a:endParaRPr lang="zh-CN" altLang="en-US" sz="3600" b="1" dirty="0"/>
            </a:p>
          </p:txBody>
        </p:sp>
        <p:cxnSp>
          <p:nvCxnSpPr>
            <p:cNvPr id="15" name="直接连接符 14">
              <a:extLst>
                <a:ext uri="{FF2B5EF4-FFF2-40B4-BE49-F238E27FC236}">
                  <a16:creationId xmlns:a16="http://schemas.microsoft.com/office/drawing/2014/main" id="{6BA52529-1658-7CB6-DF20-0E0E690DF2CE}"/>
                </a:ext>
              </a:extLst>
            </p:cNvPr>
            <p:cNvCxnSpPr>
              <a:stCxn id="4" idx="6"/>
              <a:endCxn id="8" idx="2"/>
            </p:cNvCxnSpPr>
            <p:nvPr/>
          </p:nvCxnSpPr>
          <p:spPr>
            <a:xfrm>
              <a:off x="1848000" y="1242440"/>
              <a:ext cx="141906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E5F0C62B-B6E7-EBDF-0950-C07FAF0DBD68}"/>
                </a:ext>
              </a:extLst>
            </p:cNvPr>
            <p:cNvCxnSpPr>
              <a:cxnSpLocks/>
              <a:stCxn id="4" idx="6"/>
              <a:endCxn id="9" idx="2"/>
            </p:cNvCxnSpPr>
            <p:nvPr/>
          </p:nvCxnSpPr>
          <p:spPr>
            <a:xfrm>
              <a:off x="1848000" y="1242440"/>
              <a:ext cx="1402203" cy="12187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4FABE717-F0C3-3D1D-E71A-520C5C565346}"/>
                </a:ext>
              </a:extLst>
            </p:cNvPr>
            <p:cNvCxnSpPr>
              <a:cxnSpLocks/>
              <a:stCxn id="4" idx="6"/>
              <a:endCxn id="10" idx="2"/>
            </p:cNvCxnSpPr>
            <p:nvPr/>
          </p:nvCxnSpPr>
          <p:spPr>
            <a:xfrm>
              <a:off x="1848000" y="1242440"/>
              <a:ext cx="1402203" cy="243742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8739CE7B-DC89-AD67-2394-E88D86B94164}"/>
                </a:ext>
              </a:extLst>
            </p:cNvPr>
            <p:cNvCxnSpPr>
              <a:cxnSpLocks/>
              <a:stCxn id="4" idx="6"/>
              <a:endCxn id="11" idx="2"/>
            </p:cNvCxnSpPr>
            <p:nvPr/>
          </p:nvCxnSpPr>
          <p:spPr>
            <a:xfrm>
              <a:off x="1848000" y="1242440"/>
              <a:ext cx="1402203" cy="365613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252ABA01-B268-1CD2-0C81-2518A5333ADC}"/>
                </a:ext>
              </a:extLst>
            </p:cNvPr>
            <p:cNvCxnSpPr>
              <a:cxnSpLocks/>
              <a:stCxn id="5" idx="6"/>
              <a:endCxn id="8" idx="2"/>
            </p:cNvCxnSpPr>
            <p:nvPr/>
          </p:nvCxnSpPr>
          <p:spPr>
            <a:xfrm flipV="1">
              <a:off x="1831143" y="1242440"/>
              <a:ext cx="1435917" cy="12187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F948E68A-5AEC-6137-1BEA-EFE048190A3E}"/>
                </a:ext>
              </a:extLst>
            </p:cNvPr>
            <p:cNvCxnSpPr>
              <a:cxnSpLocks/>
              <a:stCxn id="5" idx="6"/>
              <a:endCxn id="9" idx="2"/>
            </p:cNvCxnSpPr>
            <p:nvPr/>
          </p:nvCxnSpPr>
          <p:spPr>
            <a:xfrm>
              <a:off x="1831143" y="2461151"/>
              <a:ext cx="141906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AFC3543D-3DB5-FD22-B764-B5D024CA3B03}"/>
                </a:ext>
              </a:extLst>
            </p:cNvPr>
            <p:cNvCxnSpPr>
              <a:cxnSpLocks/>
              <a:stCxn id="5" idx="6"/>
              <a:endCxn id="10" idx="2"/>
            </p:cNvCxnSpPr>
            <p:nvPr/>
          </p:nvCxnSpPr>
          <p:spPr>
            <a:xfrm>
              <a:off x="1831143" y="2461151"/>
              <a:ext cx="1419060" cy="12187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1D22B6E2-24B0-A53C-1302-070E29E8696A}"/>
                </a:ext>
              </a:extLst>
            </p:cNvPr>
            <p:cNvCxnSpPr>
              <a:cxnSpLocks/>
              <a:stCxn id="5" idx="6"/>
              <a:endCxn id="11" idx="2"/>
            </p:cNvCxnSpPr>
            <p:nvPr/>
          </p:nvCxnSpPr>
          <p:spPr>
            <a:xfrm>
              <a:off x="1831143" y="2461151"/>
              <a:ext cx="1419060" cy="243742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2526EA85-454B-1798-6DF9-500BF6A67369}"/>
                </a:ext>
              </a:extLst>
            </p:cNvPr>
            <p:cNvCxnSpPr>
              <a:cxnSpLocks/>
              <a:stCxn id="6" idx="6"/>
              <a:endCxn id="8" idx="2"/>
            </p:cNvCxnSpPr>
            <p:nvPr/>
          </p:nvCxnSpPr>
          <p:spPr>
            <a:xfrm flipV="1">
              <a:off x="1831143" y="1242440"/>
              <a:ext cx="1435917" cy="243742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4C22D9F6-3F3E-01E4-9FAC-5C0FDE6C5876}"/>
                </a:ext>
              </a:extLst>
            </p:cNvPr>
            <p:cNvCxnSpPr>
              <a:cxnSpLocks/>
              <a:stCxn id="6" idx="6"/>
              <a:endCxn id="9" idx="2"/>
            </p:cNvCxnSpPr>
            <p:nvPr/>
          </p:nvCxnSpPr>
          <p:spPr>
            <a:xfrm flipV="1">
              <a:off x="1831143" y="2461151"/>
              <a:ext cx="1419060" cy="12187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73C1A15D-159F-1F8D-666D-DBDEDEB0D9DE}"/>
                </a:ext>
              </a:extLst>
            </p:cNvPr>
            <p:cNvCxnSpPr>
              <a:cxnSpLocks/>
              <a:stCxn id="6" idx="6"/>
              <a:endCxn id="10" idx="2"/>
            </p:cNvCxnSpPr>
            <p:nvPr/>
          </p:nvCxnSpPr>
          <p:spPr>
            <a:xfrm>
              <a:off x="1831143" y="3679861"/>
              <a:ext cx="141906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EFB99110-07B5-B5FB-884A-0792EAA7FC5E}"/>
                </a:ext>
              </a:extLst>
            </p:cNvPr>
            <p:cNvCxnSpPr>
              <a:cxnSpLocks/>
              <a:stCxn id="6" idx="6"/>
              <a:endCxn id="11" idx="2"/>
            </p:cNvCxnSpPr>
            <p:nvPr/>
          </p:nvCxnSpPr>
          <p:spPr>
            <a:xfrm>
              <a:off x="1831143" y="3679861"/>
              <a:ext cx="1419060" cy="12187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92DA7C88-9353-AEF5-0099-D47B944591F1}"/>
                </a:ext>
              </a:extLst>
            </p:cNvPr>
            <p:cNvCxnSpPr>
              <a:cxnSpLocks/>
              <a:stCxn id="7" idx="6"/>
              <a:endCxn id="8" idx="2"/>
            </p:cNvCxnSpPr>
            <p:nvPr/>
          </p:nvCxnSpPr>
          <p:spPr>
            <a:xfrm flipV="1">
              <a:off x="1831143" y="1242440"/>
              <a:ext cx="1435917" cy="365613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EF1884B9-4470-37F9-0529-06FD8F94A7D9}"/>
                </a:ext>
              </a:extLst>
            </p:cNvPr>
            <p:cNvCxnSpPr>
              <a:cxnSpLocks/>
              <a:stCxn id="7" idx="6"/>
              <a:endCxn id="9" idx="2"/>
            </p:cNvCxnSpPr>
            <p:nvPr/>
          </p:nvCxnSpPr>
          <p:spPr>
            <a:xfrm flipV="1">
              <a:off x="1831143" y="2461151"/>
              <a:ext cx="1419060" cy="243742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AF293496-072B-007B-5B8B-238A685651F5}"/>
                </a:ext>
              </a:extLst>
            </p:cNvPr>
            <p:cNvCxnSpPr>
              <a:cxnSpLocks/>
              <a:stCxn id="7" idx="6"/>
              <a:endCxn id="10" idx="2"/>
            </p:cNvCxnSpPr>
            <p:nvPr/>
          </p:nvCxnSpPr>
          <p:spPr>
            <a:xfrm flipV="1">
              <a:off x="1831143" y="3679861"/>
              <a:ext cx="1419060" cy="12187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5ADFF722-E2C7-B5FB-7136-025626006178}"/>
                </a:ext>
              </a:extLst>
            </p:cNvPr>
            <p:cNvCxnSpPr>
              <a:cxnSpLocks/>
              <a:stCxn id="7" idx="6"/>
              <a:endCxn id="11" idx="2"/>
            </p:cNvCxnSpPr>
            <p:nvPr/>
          </p:nvCxnSpPr>
          <p:spPr>
            <a:xfrm>
              <a:off x="1831143" y="4898572"/>
              <a:ext cx="141906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99" name="组合 198">
            <a:extLst>
              <a:ext uri="{FF2B5EF4-FFF2-40B4-BE49-F238E27FC236}">
                <a16:creationId xmlns:a16="http://schemas.microsoft.com/office/drawing/2014/main" id="{174A6797-BE91-BA43-738B-51743809AC2F}"/>
              </a:ext>
            </a:extLst>
          </p:cNvPr>
          <p:cNvGrpSpPr/>
          <p:nvPr/>
        </p:nvGrpSpPr>
        <p:grpSpPr>
          <a:xfrm>
            <a:off x="6246754" y="928713"/>
            <a:ext cx="4667666" cy="4522986"/>
            <a:chOff x="6232239" y="844363"/>
            <a:chExt cx="4667666" cy="4522986"/>
          </a:xfrm>
        </p:grpSpPr>
        <p:sp>
          <p:nvSpPr>
            <p:cNvPr id="63" name="椭圆 62">
              <a:extLst>
                <a:ext uri="{FF2B5EF4-FFF2-40B4-BE49-F238E27FC236}">
                  <a16:creationId xmlns:a16="http://schemas.microsoft.com/office/drawing/2014/main" id="{A955AB20-F4D4-BE0E-61DE-7F0549F6AA79}"/>
                </a:ext>
              </a:extLst>
            </p:cNvPr>
            <p:cNvSpPr/>
            <p:nvPr/>
          </p:nvSpPr>
          <p:spPr>
            <a:xfrm>
              <a:off x="6232239" y="2882300"/>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0</a:t>
              </a:r>
              <a:endParaRPr lang="zh-CN" altLang="en-US" sz="3600" b="1" dirty="0"/>
            </a:p>
          </p:txBody>
        </p:sp>
        <p:sp>
          <p:nvSpPr>
            <p:cNvPr id="64" name="椭圆 63">
              <a:extLst>
                <a:ext uri="{FF2B5EF4-FFF2-40B4-BE49-F238E27FC236}">
                  <a16:creationId xmlns:a16="http://schemas.microsoft.com/office/drawing/2014/main" id="{8B0B6409-4FA5-FF7E-9843-82DFB9D5DFC2}"/>
                </a:ext>
              </a:extLst>
            </p:cNvPr>
            <p:cNvSpPr/>
            <p:nvPr/>
          </p:nvSpPr>
          <p:spPr>
            <a:xfrm>
              <a:off x="7374369" y="2879597"/>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1</a:t>
              </a:r>
              <a:endParaRPr lang="zh-CN" altLang="en-US" sz="3600" b="1" dirty="0"/>
            </a:p>
          </p:txBody>
        </p:sp>
        <p:sp>
          <p:nvSpPr>
            <p:cNvPr id="65" name="椭圆 64">
              <a:extLst>
                <a:ext uri="{FF2B5EF4-FFF2-40B4-BE49-F238E27FC236}">
                  <a16:creationId xmlns:a16="http://schemas.microsoft.com/office/drawing/2014/main" id="{E46D0BF8-6917-78C1-D245-6A36CA24DFF5}"/>
                </a:ext>
              </a:extLst>
            </p:cNvPr>
            <p:cNvSpPr/>
            <p:nvPr/>
          </p:nvSpPr>
          <p:spPr>
            <a:xfrm>
              <a:off x="9143953" y="2879597"/>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2</a:t>
              </a:r>
              <a:endParaRPr lang="zh-CN" altLang="en-US" sz="3600" b="1" dirty="0"/>
            </a:p>
          </p:txBody>
        </p:sp>
        <p:sp>
          <p:nvSpPr>
            <p:cNvPr id="66" name="椭圆 65">
              <a:extLst>
                <a:ext uri="{FF2B5EF4-FFF2-40B4-BE49-F238E27FC236}">
                  <a16:creationId xmlns:a16="http://schemas.microsoft.com/office/drawing/2014/main" id="{01CCC237-A0D0-D239-530D-E9306F9C2C4E}"/>
                </a:ext>
              </a:extLst>
            </p:cNvPr>
            <p:cNvSpPr/>
            <p:nvPr/>
          </p:nvSpPr>
          <p:spPr>
            <a:xfrm>
              <a:off x="10272451" y="2904528"/>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3</a:t>
              </a:r>
              <a:endParaRPr lang="zh-CN" altLang="en-US" sz="3600" b="1" dirty="0"/>
            </a:p>
          </p:txBody>
        </p:sp>
        <p:sp>
          <p:nvSpPr>
            <p:cNvPr id="67" name="椭圆 66">
              <a:extLst>
                <a:ext uri="{FF2B5EF4-FFF2-40B4-BE49-F238E27FC236}">
                  <a16:creationId xmlns:a16="http://schemas.microsoft.com/office/drawing/2014/main" id="{7680C2E1-E581-1FE4-1FB5-6E9D10CD4B2A}"/>
                </a:ext>
              </a:extLst>
            </p:cNvPr>
            <p:cNvSpPr/>
            <p:nvPr/>
          </p:nvSpPr>
          <p:spPr>
            <a:xfrm>
              <a:off x="8322123" y="844363"/>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4</a:t>
              </a:r>
              <a:endParaRPr lang="zh-CN" altLang="en-US" sz="3600" b="1" dirty="0"/>
            </a:p>
          </p:txBody>
        </p:sp>
        <p:sp>
          <p:nvSpPr>
            <p:cNvPr id="68" name="椭圆 67">
              <a:extLst>
                <a:ext uri="{FF2B5EF4-FFF2-40B4-BE49-F238E27FC236}">
                  <a16:creationId xmlns:a16="http://schemas.microsoft.com/office/drawing/2014/main" id="{372EAD4B-7740-74F8-75D9-AA2D78638E6B}"/>
                </a:ext>
              </a:extLst>
            </p:cNvPr>
            <p:cNvSpPr/>
            <p:nvPr/>
          </p:nvSpPr>
          <p:spPr>
            <a:xfrm>
              <a:off x="8322123" y="1996528"/>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5</a:t>
              </a:r>
              <a:endParaRPr lang="zh-CN" altLang="en-US" sz="3600" b="1" dirty="0"/>
            </a:p>
          </p:txBody>
        </p:sp>
        <p:sp>
          <p:nvSpPr>
            <p:cNvPr id="69" name="椭圆 68">
              <a:extLst>
                <a:ext uri="{FF2B5EF4-FFF2-40B4-BE49-F238E27FC236}">
                  <a16:creationId xmlns:a16="http://schemas.microsoft.com/office/drawing/2014/main" id="{7E58BDDE-3C01-86FC-3951-5834A2CD4D1C}"/>
                </a:ext>
              </a:extLst>
            </p:cNvPr>
            <p:cNvSpPr/>
            <p:nvPr/>
          </p:nvSpPr>
          <p:spPr>
            <a:xfrm>
              <a:off x="8322123" y="365636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6</a:t>
              </a:r>
              <a:endParaRPr lang="zh-CN" altLang="en-US" sz="3600" b="1" dirty="0"/>
            </a:p>
          </p:txBody>
        </p:sp>
        <p:sp>
          <p:nvSpPr>
            <p:cNvPr id="70" name="椭圆 69">
              <a:extLst>
                <a:ext uri="{FF2B5EF4-FFF2-40B4-BE49-F238E27FC236}">
                  <a16:creationId xmlns:a16="http://schemas.microsoft.com/office/drawing/2014/main" id="{35CD8584-1FDF-20FD-2358-D0F8649DC611}"/>
                </a:ext>
              </a:extLst>
            </p:cNvPr>
            <p:cNvSpPr/>
            <p:nvPr/>
          </p:nvSpPr>
          <p:spPr>
            <a:xfrm>
              <a:off x="8322123" y="473989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7</a:t>
              </a:r>
              <a:endParaRPr lang="zh-CN" altLang="en-US" sz="3600" b="1" dirty="0"/>
            </a:p>
          </p:txBody>
        </p:sp>
        <p:cxnSp>
          <p:nvCxnSpPr>
            <p:cNvPr id="74" name="直接连接符 73">
              <a:extLst>
                <a:ext uri="{FF2B5EF4-FFF2-40B4-BE49-F238E27FC236}">
                  <a16:creationId xmlns:a16="http://schemas.microsoft.com/office/drawing/2014/main" id="{19A1FD7F-49F1-3954-CFB8-8F99A2B031D3}"/>
                </a:ext>
              </a:extLst>
            </p:cNvPr>
            <p:cNvCxnSpPr>
              <a:cxnSpLocks/>
              <a:stCxn id="63" idx="6"/>
              <a:endCxn id="70" idx="2"/>
            </p:cNvCxnSpPr>
            <p:nvPr/>
          </p:nvCxnSpPr>
          <p:spPr>
            <a:xfrm>
              <a:off x="6859693" y="3196027"/>
              <a:ext cx="1462430" cy="185759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2" name="直接连接符 151">
              <a:extLst>
                <a:ext uri="{FF2B5EF4-FFF2-40B4-BE49-F238E27FC236}">
                  <a16:creationId xmlns:a16="http://schemas.microsoft.com/office/drawing/2014/main" id="{02CE6A67-35ED-3EBB-C208-C9DDB3066C6A}"/>
                </a:ext>
              </a:extLst>
            </p:cNvPr>
            <p:cNvCxnSpPr>
              <a:cxnSpLocks/>
              <a:stCxn id="63" idx="6"/>
              <a:endCxn id="69" idx="2"/>
            </p:cNvCxnSpPr>
            <p:nvPr/>
          </p:nvCxnSpPr>
          <p:spPr>
            <a:xfrm>
              <a:off x="6859693" y="3196027"/>
              <a:ext cx="1462430" cy="7740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C05FE87F-BD27-3C55-9E07-57DDCFE30D67}"/>
                </a:ext>
              </a:extLst>
            </p:cNvPr>
            <p:cNvCxnSpPr>
              <a:cxnSpLocks/>
              <a:stCxn id="63" idx="6"/>
              <a:endCxn id="68" idx="2"/>
            </p:cNvCxnSpPr>
            <p:nvPr/>
          </p:nvCxnSpPr>
          <p:spPr>
            <a:xfrm flipV="1">
              <a:off x="6859693" y="2310255"/>
              <a:ext cx="1462430" cy="88577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35371A63-4D6F-B71C-74D3-093E4B35A0C6}"/>
                </a:ext>
              </a:extLst>
            </p:cNvPr>
            <p:cNvCxnSpPr>
              <a:cxnSpLocks/>
              <a:stCxn id="63" idx="6"/>
              <a:endCxn id="67" idx="2"/>
            </p:cNvCxnSpPr>
            <p:nvPr/>
          </p:nvCxnSpPr>
          <p:spPr>
            <a:xfrm flipV="1">
              <a:off x="6859693" y="1158090"/>
              <a:ext cx="1462430" cy="203793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703F40F4-64CC-95AA-7EC4-55627A24741A}"/>
                </a:ext>
              </a:extLst>
            </p:cNvPr>
            <p:cNvCxnSpPr>
              <a:cxnSpLocks/>
              <a:stCxn id="64" idx="6"/>
              <a:endCxn id="67" idx="2"/>
            </p:cNvCxnSpPr>
            <p:nvPr/>
          </p:nvCxnSpPr>
          <p:spPr>
            <a:xfrm flipV="1">
              <a:off x="8001823" y="1158090"/>
              <a:ext cx="320300" cy="2035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F2378678-FC53-67F2-A130-4C99ECD65FBC}"/>
                </a:ext>
              </a:extLst>
            </p:cNvPr>
            <p:cNvCxnSpPr>
              <a:cxnSpLocks/>
              <a:stCxn id="64" idx="6"/>
              <a:endCxn id="68" idx="2"/>
            </p:cNvCxnSpPr>
            <p:nvPr/>
          </p:nvCxnSpPr>
          <p:spPr>
            <a:xfrm flipV="1">
              <a:off x="8001823" y="2310255"/>
              <a:ext cx="320300" cy="8830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08502FA4-57B6-D8D2-AE79-CFCE9EDD2F02}"/>
                </a:ext>
              </a:extLst>
            </p:cNvPr>
            <p:cNvCxnSpPr>
              <a:cxnSpLocks/>
              <a:stCxn id="64" idx="6"/>
              <a:endCxn id="69" idx="2"/>
            </p:cNvCxnSpPr>
            <p:nvPr/>
          </p:nvCxnSpPr>
          <p:spPr>
            <a:xfrm>
              <a:off x="8001823" y="3193324"/>
              <a:ext cx="320300"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A0F4A14C-664C-0A43-DEEE-1417E900BF48}"/>
                </a:ext>
              </a:extLst>
            </p:cNvPr>
            <p:cNvCxnSpPr>
              <a:cxnSpLocks/>
              <a:stCxn id="64" idx="6"/>
              <a:endCxn id="70" idx="2"/>
            </p:cNvCxnSpPr>
            <p:nvPr/>
          </p:nvCxnSpPr>
          <p:spPr>
            <a:xfrm>
              <a:off x="8001823" y="3193324"/>
              <a:ext cx="320300"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5" name="直接连接符 174">
              <a:extLst>
                <a:ext uri="{FF2B5EF4-FFF2-40B4-BE49-F238E27FC236}">
                  <a16:creationId xmlns:a16="http://schemas.microsoft.com/office/drawing/2014/main" id="{FE74B26E-23C8-AE93-B422-0C1BEE062EA4}"/>
                </a:ext>
              </a:extLst>
            </p:cNvPr>
            <p:cNvCxnSpPr>
              <a:cxnSpLocks/>
              <a:stCxn id="67" idx="6"/>
              <a:endCxn id="65" idx="2"/>
            </p:cNvCxnSpPr>
            <p:nvPr/>
          </p:nvCxnSpPr>
          <p:spPr>
            <a:xfrm>
              <a:off x="8949577" y="1158090"/>
              <a:ext cx="194376" cy="2035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8" name="直接连接符 177">
              <a:extLst>
                <a:ext uri="{FF2B5EF4-FFF2-40B4-BE49-F238E27FC236}">
                  <a16:creationId xmlns:a16="http://schemas.microsoft.com/office/drawing/2014/main" id="{E4975E5C-A3B9-6B38-7C01-9535A3FCD984}"/>
                </a:ext>
              </a:extLst>
            </p:cNvPr>
            <p:cNvCxnSpPr>
              <a:cxnSpLocks/>
              <a:stCxn id="68" idx="6"/>
              <a:endCxn id="65" idx="2"/>
            </p:cNvCxnSpPr>
            <p:nvPr/>
          </p:nvCxnSpPr>
          <p:spPr>
            <a:xfrm>
              <a:off x="8949577" y="2310255"/>
              <a:ext cx="194376" cy="8830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1" name="直接连接符 180">
              <a:extLst>
                <a:ext uri="{FF2B5EF4-FFF2-40B4-BE49-F238E27FC236}">
                  <a16:creationId xmlns:a16="http://schemas.microsoft.com/office/drawing/2014/main" id="{4F16AA25-388D-CBF2-3284-47C7F03BF8EE}"/>
                </a:ext>
              </a:extLst>
            </p:cNvPr>
            <p:cNvCxnSpPr>
              <a:cxnSpLocks/>
              <a:stCxn id="69" idx="6"/>
              <a:endCxn id="65" idx="2"/>
            </p:cNvCxnSpPr>
            <p:nvPr/>
          </p:nvCxnSpPr>
          <p:spPr>
            <a:xfrm flipV="1">
              <a:off x="8949577" y="3193324"/>
              <a:ext cx="194376"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4" name="直接连接符 183">
              <a:extLst>
                <a:ext uri="{FF2B5EF4-FFF2-40B4-BE49-F238E27FC236}">
                  <a16:creationId xmlns:a16="http://schemas.microsoft.com/office/drawing/2014/main" id="{73982078-0942-00DC-2918-66A087E1A8DA}"/>
                </a:ext>
              </a:extLst>
            </p:cNvPr>
            <p:cNvCxnSpPr>
              <a:cxnSpLocks/>
              <a:stCxn id="70" idx="6"/>
              <a:endCxn id="65" idx="2"/>
            </p:cNvCxnSpPr>
            <p:nvPr/>
          </p:nvCxnSpPr>
          <p:spPr>
            <a:xfrm flipV="1">
              <a:off x="8949577" y="3193324"/>
              <a:ext cx="194376"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7" name="直接连接符 186">
              <a:extLst>
                <a:ext uri="{FF2B5EF4-FFF2-40B4-BE49-F238E27FC236}">
                  <a16:creationId xmlns:a16="http://schemas.microsoft.com/office/drawing/2014/main" id="{9442DBC1-E95B-2989-7688-501BE7DFD4BD}"/>
                </a:ext>
              </a:extLst>
            </p:cNvPr>
            <p:cNvCxnSpPr>
              <a:cxnSpLocks/>
              <a:stCxn id="67" idx="6"/>
              <a:endCxn id="66" idx="2"/>
            </p:cNvCxnSpPr>
            <p:nvPr/>
          </p:nvCxnSpPr>
          <p:spPr>
            <a:xfrm>
              <a:off x="8949577" y="1158090"/>
              <a:ext cx="1322874" cy="20601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47F9A61F-AC5F-C698-A509-EBF0984DCA8E}"/>
                </a:ext>
              </a:extLst>
            </p:cNvPr>
            <p:cNvCxnSpPr>
              <a:cxnSpLocks/>
              <a:stCxn id="66" idx="2"/>
              <a:endCxn id="68" idx="6"/>
            </p:cNvCxnSpPr>
            <p:nvPr/>
          </p:nvCxnSpPr>
          <p:spPr>
            <a:xfrm flipH="1" flipV="1">
              <a:off x="8949577" y="2310255"/>
              <a:ext cx="1322874" cy="908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BE704601-6ECE-D907-C6D2-E1B70D9F56D4}"/>
                </a:ext>
              </a:extLst>
            </p:cNvPr>
            <p:cNvCxnSpPr>
              <a:cxnSpLocks/>
              <a:stCxn id="66" idx="2"/>
              <a:endCxn id="69" idx="6"/>
            </p:cNvCxnSpPr>
            <p:nvPr/>
          </p:nvCxnSpPr>
          <p:spPr>
            <a:xfrm flipH="1">
              <a:off x="8949577" y="3218255"/>
              <a:ext cx="1322874" cy="75183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D12F1260-0D42-FD00-69E8-3F51FF16105C}"/>
                </a:ext>
              </a:extLst>
            </p:cNvPr>
            <p:cNvCxnSpPr>
              <a:cxnSpLocks/>
              <a:stCxn id="66" idx="2"/>
              <a:endCxn id="70" idx="6"/>
            </p:cNvCxnSpPr>
            <p:nvPr/>
          </p:nvCxnSpPr>
          <p:spPr>
            <a:xfrm flipH="1">
              <a:off x="8949577" y="3218255"/>
              <a:ext cx="1322874" cy="183536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02644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84C7488-7D3A-D031-EBF5-DB121AF83041}"/>
              </a:ext>
            </a:extLst>
          </p:cNvPr>
          <p:cNvGrpSpPr/>
          <p:nvPr/>
        </p:nvGrpSpPr>
        <p:grpSpPr>
          <a:xfrm>
            <a:off x="7258497" y="812801"/>
            <a:ext cx="4603866" cy="4461164"/>
            <a:chOff x="6232239" y="844363"/>
            <a:chExt cx="4667666" cy="4522986"/>
          </a:xfrm>
        </p:grpSpPr>
        <p:sp>
          <p:nvSpPr>
            <p:cNvPr id="5" name="椭圆 4">
              <a:extLst>
                <a:ext uri="{FF2B5EF4-FFF2-40B4-BE49-F238E27FC236}">
                  <a16:creationId xmlns:a16="http://schemas.microsoft.com/office/drawing/2014/main" id="{BC9EE2A4-D5BA-2EA7-02BC-5CEEAAA2878C}"/>
                </a:ext>
              </a:extLst>
            </p:cNvPr>
            <p:cNvSpPr/>
            <p:nvPr/>
          </p:nvSpPr>
          <p:spPr>
            <a:xfrm>
              <a:off x="6232239" y="2882300"/>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0</a:t>
              </a:r>
              <a:endParaRPr lang="zh-CN" altLang="en-US" sz="3200" b="1" dirty="0"/>
            </a:p>
          </p:txBody>
        </p:sp>
        <p:sp>
          <p:nvSpPr>
            <p:cNvPr id="6" name="椭圆 5">
              <a:extLst>
                <a:ext uri="{FF2B5EF4-FFF2-40B4-BE49-F238E27FC236}">
                  <a16:creationId xmlns:a16="http://schemas.microsoft.com/office/drawing/2014/main" id="{0A94D3C1-8EE0-8212-62A4-A66A9AC3D674}"/>
                </a:ext>
              </a:extLst>
            </p:cNvPr>
            <p:cNvSpPr/>
            <p:nvPr/>
          </p:nvSpPr>
          <p:spPr>
            <a:xfrm>
              <a:off x="7374369" y="2879597"/>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7" name="椭圆 6">
              <a:extLst>
                <a:ext uri="{FF2B5EF4-FFF2-40B4-BE49-F238E27FC236}">
                  <a16:creationId xmlns:a16="http://schemas.microsoft.com/office/drawing/2014/main" id="{C0FE3E4F-3247-8CD3-0DC9-1B682B851742}"/>
                </a:ext>
              </a:extLst>
            </p:cNvPr>
            <p:cNvSpPr/>
            <p:nvPr/>
          </p:nvSpPr>
          <p:spPr>
            <a:xfrm>
              <a:off x="9143953" y="2879597"/>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8" name="椭圆 7">
              <a:extLst>
                <a:ext uri="{FF2B5EF4-FFF2-40B4-BE49-F238E27FC236}">
                  <a16:creationId xmlns:a16="http://schemas.microsoft.com/office/drawing/2014/main" id="{3699ACF2-9AAB-BEA8-E942-77687A9840A9}"/>
                </a:ext>
              </a:extLst>
            </p:cNvPr>
            <p:cNvSpPr/>
            <p:nvPr/>
          </p:nvSpPr>
          <p:spPr>
            <a:xfrm>
              <a:off x="10272451" y="2904528"/>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9" name="椭圆 8">
              <a:extLst>
                <a:ext uri="{FF2B5EF4-FFF2-40B4-BE49-F238E27FC236}">
                  <a16:creationId xmlns:a16="http://schemas.microsoft.com/office/drawing/2014/main" id="{F379E0E9-68D4-2FBF-38C0-7BD74FC435CA}"/>
                </a:ext>
              </a:extLst>
            </p:cNvPr>
            <p:cNvSpPr/>
            <p:nvPr/>
          </p:nvSpPr>
          <p:spPr>
            <a:xfrm>
              <a:off x="8322123" y="844363"/>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4</a:t>
              </a:r>
              <a:endParaRPr lang="zh-CN" altLang="en-US" sz="3200" b="1" dirty="0"/>
            </a:p>
          </p:txBody>
        </p:sp>
        <p:sp>
          <p:nvSpPr>
            <p:cNvPr id="10" name="椭圆 9">
              <a:extLst>
                <a:ext uri="{FF2B5EF4-FFF2-40B4-BE49-F238E27FC236}">
                  <a16:creationId xmlns:a16="http://schemas.microsoft.com/office/drawing/2014/main" id="{C6295B91-F264-6446-5BDC-A208CEF427C6}"/>
                </a:ext>
              </a:extLst>
            </p:cNvPr>
            <p:cNvSpPr/>
            <p:nvPr/>
          </p:nvSpPr>
          <p:spPr>
            <a:xfrm>
              <a:off x="8322123" y="1996528"/>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5</a:t>
              </a:r>
              <a:endParaRPr lang="zh-CN" altLang="en-US" sz="3200" b="1" dirty="0"/>
            </a:p>
          </p:txBody>
        </p:sp>
        <p:sp>
          <p:nvSpPr>
            <p:cNvPr id="11" name="椭圆 10">
              <a:extLst>
                <a:ext uri="{FF2B5EF4-FFF2-40B4-BE49-F238E27FC236}">
                  <a16:creationId xmlns:a16="http://schemas.microsoft.com/office/drawing/2014/main" id="{106B20E5-506E-8A83-6978-D984EFB0A162}"/>
                </a:ext>
              </a:extLst>
            </p:cNvPr>
            <p:cNvSpPr/>
            <p:nvPr/>
          </p:nvSpPr>
          <p:spPr>
            <a:xfrm>
              <a:off x="8322123" y="365636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6</a:t>
              </a:r>
              <a:endParaRPr lang="zh-CN" altLang="en-US" sz="3200" b="1" dirty="0"/>
            </a:p>
          </p:txBody>
        </p:sp>
        <p:sp>
          <p:nvSpPr>
            <p:cNvPr id="12" name="椭圆 11">
              <a:extLst>
                <a:ext uri="{FF2B5EF4-FFF2-40B4-BE49-F238E27FC236}">
                  <a16:creationId xmlns:a16="http://schemas.microsoft.com/office/drawing/2014/main" id="{184DD47B-0108-1F74-CA73-4E9B9A9EAC11}"/>
                </a:ext>
              </a:extLst>
            </p:cNvPr>
            <p:cNvSpPr/>
            <p:nvPr/>
          </p:nvSpPr>
          <p:spPr>
            <a:xfrm>
              <a:off x="8322123" y="473989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7</a:t>
              </a:r>
              <a:endParaRPr lang="zh-CN" altLang="en-US" sz="3200" b="1" dirty="0"/>
            </a:p>
          </p:txBody>
        </p:sp>
        <p:cxnSp>
          <p:nvCxnSpPr>
            <p:cNvPr id="13" name="直接连接符 12">
              <a:extLst>
                <a:ext uri="{FF2B5EF4-FFF2-40B4-BE49-F238E27FC236}">
                  <a16:creationId xmlns:a16="http://schemas.microsoft.com/office/drawing/2014/main" id="{F080235F-96D0-D516-F12E-DCC68D8FC8B9}"/>
                </a:ext>
              </a:extLst>
            </p:cNvPr>
            <p:cNvCxnSpPr>
              <a:cxnSpLocks/>
              <a:stCxn id="5" idx="6"/>
              <a:endCxn id="12" idx="2"/>
            </p:cNvCxnSpPr>
            <p:nvPr/>
          </p:nvCxnSpPr>
          <p:spPr>
            <a:xfrm>
              <a:off x="6859693" y="3196027"/>
              <a:ext cx="1462430" cy="185759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32F3A9DF-F0AA-2537-E09C-F5679D1C0803}"/>
                </a:ext>
              </a:extLst>
            </p:cNvPr>
            <p:cNvCxnSpPr>
              <a:cxnSpLocks/>
              <a:stCxn id="5" idx="6"/>
              <a:endCxn id="11" idx="2"/>
            </p:cNvCxnSpPr>
            <p:nvPr/>
          </p:nvCxnSpPr>
          <p:spPr>
            <a:xfrm>
              <a:off x="6859693" y="3196027"/>
              <a:ext cx="1462430" cy="7740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16606D7E-CFE5-4F76-892E-648BCACFD777}"/>
                </a:ext>
              </a:extLst>
            </p:cNvPr>
            <p:cNvCxnSpPr>
              <a:cxnSpLocks/>
              <a:stCxn id="5" idx="6"/>
              <a:endCxn id="10" idx="2"/>
            </p:cNvCxnSpPr>
            <p:nvPr/>
          </p:nvCxnSpPr>
          <p:spPr>
            <a:xfrm flipV="1">
              <a:off x="6859693" y="2310255"/>
              <a:ext cx="1462430" cy="88577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40721EEB-1FF8-F0E5-F47B-C6DA541061ED}"/>
                </a:ext>
              </a:extLst>
            </p:cNvPr>
            <p:cNvCxnSpPr>
              <a:cxnSpLocks/>
              <a:stCxn id="5" idx="6"/>
              <a:endCxn id="9" idx="2"/>
            </p:cNvCxnSpPr>
            <p:nvPr/>
          </p:nvCxnSpPr>
          <p:spPr>
            <a:xfrm flipV="1">
              <a:off x="6859693" y="1158090"/>
              <a:ext cx="1462430" cy="203793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E503B8FA-4A46-8898-87AA-7EC352220CFF}"/>
                </a:ext>
              </a:extLst>
            </p:cNvPr>
            <p:cNvCxnSpPr>
              <a:cxnSpLocks/>
              <a:stCxn id="6" idx="6"/>
              <a:endCxn id="9" idx="2"/>
            </p:cNvCxnSpPr>
            <p:nvPr/>
          </p:nvCxnSpPr>
          <p:spPr>
            <a:xfrm flipV="1">
              <a:off x="8001823" y="1158090"/>
              <a:ext cx="320300" cy="2035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0760FD8B-74A3-DF08-3240-47A041454442}"/>
                </a:ext>
              </a:extLst>
            </p:cNvPr>
            <p:cNvCxnSpPr>
              <a:cxnSpLocks/>
              <a:stCxn id="6" idx="6"/>
              <a:endCxn id="10" idx="2"/>
            </p:cNvCxnSpPr>
            <p:nvPr/>
          </p:nvCxnSpPr>
          <p:spPr>
            <a:xfrm flipV="1">
              <a:off x="8001823" y="2310255"/>
              <a:ext cx="320300" cy="8830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B7E83E6F-ED82-A61C-A39C-6F7D49D5AB2F}"/>
                </a:ext>
              </a:extLst>
            </p:cNvPr>
            <p:cNvCxnSpPr>
              <a:cxnSpLocks/>
              <a:stCxn id="6" idx="6"/>
              <a:endCxn id="11" idx="2"/>
            </p:cNvCxnSpPr>
            <p:nvPr/>
          </p:nvCxnSpPr>
          <p:spPr>
            <a:xfrm>
              <a:off x="8001823" y="3193324"/>
              <a:ext cx="320300"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3794C7A2-65A6-04A6-D8A6-DCDB504D0869}"/>
                </a:ext>
              </a:extLst>
            </p:cNvPr>
            <p:cNvCxnSpPr>
              <a:cxnSpLocks/>
              <a:stCxn id="6" idx="6"/>
              <a:endCxn id="12" idx="2"/>
            </p:cNvCxnSpPr>
            <p:nvPr/>
          </p:nvCxnSpPr>
          <p:spPr>
            <a:xfrm>
              <a:off x="8001823" y="3193324"/>
              <a:ext cx="320300"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C753FA7E-5E23-C94D-9306-312E8E76F891}"/>
                </a:ext>
              </a:extLst>
            </p:cNvPr>
            <p:cNvCxnSpPr>
              <a:cxnSpLocks/>
              <a:stCxn id="9" idx="6"/>
              <a:endCxn id="7" idx="2"/>
            </p:cNvCxnSpPr>
            <p:nvPr/>
          </p:nvCxnSpPr>
          <p:spPr>
            <a:xfrm>
              <a:off x="8949577" y="1158090"/>
              <a:ext cx="194376" cy="2035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A8D148B6-7A6B-D063-0FDB-B7C3EB7897C7}"/>
                </a:ext>
              </a:extLst>
            </p:cNvPr>
            <p:cNvCxnSpPr>
              <a:cxnSpLocks/>
              <a:stCxn id="10" idx="6"/>
              <a:endCxn id="7" idx="2"/>
            </p:cNvCxnSpPr>
            <p:nvPr/>
          </p:nvCxnSpPr>
          <p:spPr>
            <a:xfrm>
              <a:off x="8949577" y="2310255"/>
              <a:ext cx="194376" cy="8830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9930D960-27E0-26A8-17B8-C7875B511D23}"/>
                </a:ext>
              </a:extLst>
            </p:cNvPr>
            <p:cNvCxnSpPr>
              <a:cxnSpLocks/>
              <a:stCxn id="11" idx="6"/>
              <a:endCxn id="7" idx="2"/>
            </p:cNvCxnSpPr>
            <p:nvPr/>
          </p:nvCxnSpPr>
          <p:spPr>
            <a:xfrm flipV="1">
              <a:off x="8949577" y="3193324"/>
              <a:ext cx="194376"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45A22A4A-B2FB-0286-53D4-EABB8E6378BF}"/>
                </a:ext>
              </a:extLst>
            </p:cNvPr>
            <p:cNvCxnSpPr>
              <a:cxnSpLocks/>
              <a:stCxn id="12" idx="6"/>
              <a:endCxn id="7" idx="2"/>
            </p:cNvCxnSpPr>
            <p:nvPr/>
          </p:nvCxnSpPr>
          <p:spPr>
            <a:xfrm flipV="1">
              <a:off x="8949577" y="3193324"/>
              <a:ext cx="194376"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6767EE6F-8288-AE53-238E-334F1FA36DDA}"/>
                </a:ext>
              </a:extLst>
            </p:cNvPr>
            <p:cNvCxnSpPr>
              <a:cxnSpLocks/>
              <a:stCxn id="9" idx="6"/>
              <a:endCxn id="8" idx="2"/>
            </p:cNvCxnSpPr>
            <p:nvPr/>
          </p:nvCxnSpPr>
          <p:spPr>
            <a:xfrm>
              <a:off x="8949577" y="1158090"/>
              <a:ext cx="1322874" cy="20601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48EA403C-C75D-BFFB-0931-945406101A42}"/>
                </a:ext>
              </a:extLst>
            </p:cNvPr>
            <p:cNvCxnSpPr>
              <a:cxnSpLocks/>
              <a:stCxn id="8" idx="2"/>
              <a:endCxn id="10" idx="6"/>
            </p:cNvCxnSpPr>
            <p:nvPr/>
          </p:nvCxnSpPr>
          <p:spPr>
            <a:xfrm flipH="1" flipV="1">
              <a:off x="8949577" y="2310255"/>
              <a:ext cx="1322874" cy="908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53334FB6-88F4-AAD9-43EA-FBEFDEFAA20F}"/>
                </a:ext>
              </a:extLst>
            </p:cNvPr>
            <p:cNvCxnSpPr>
              <a:cxnSpLocks/>
              <a:stCxn id="8" idx="2"/>
              <a:endCxn id="11" idx="6"/>
            </p:cNvCxnSpPr>
            <p:nvPr/>
          </p:nvCxnSpPr>
          <p:spPr>
            <a:xfrm flipH="1">
              <a:off x="8949577" y="3218255"/>
              <a:ext cx="1322874" cy="75183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5D223D17-F290-6440-1E95-94A4D923A373}"/>
                </a:ext>
              </a:extLst>
            </p:cNvPr>
            <p:cNvCxnSpPr>
              <a:cxnSpLocks/>
              <a:stCxn id="8" idx="2"/>
              <a:endCxn id="12" idx="6"/>
            </p:cNvCxnSpPr>
            <p:nvPr/>
          </p:nvCxnSpPr>
          <p:spPr>
            <a:xfrm flipH="1">
              <a:off x="8949577" y="3218255"/>
              <a:ext cx="1322874" cy="183536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49" name="组合 48">
            <a:extLst>
              <a:ext uri="{FF2B5EF4-FFF2-40B4-BE49-F238E27FC236}">
                <a16:creationId xmlns:a16="http://schemas.microsoft.com/office/drawing/2014/main" id="{C0B22E60-75D4-A094-170F-9D8B7490B5CA}"/>
              </a:ext>
            </a:extLst>
          </p:cNvPr>
          <p:cNvGrpSpPr/>
          <p:nvPr/>
        </p:nvGrpSpPr>
        <p:grpSpPr>
          <a:xfrm>
            <a:off x="240145" y="731096"/>
            <a:ext cx="4487758" cy="4830245"/>
            <a:chOff x="1108066" y="994743"/>
            <a:chExt cx="4201728" cy="4522386"/>
          </a:xfrm>
        </p:grpSpPr>
        <p:sp>
          <p:nvSpPr>
            <p:cNvPr id="29" name="椭圆 28">
              <a:extLst>
                <a:ext uri="{FF2B5EF4-FFF2-40B4-BE49-F238E27FC236}">
                  <a16:creationId xmlns:a16="http://schemas.microsoft.com/office/drawing/2014/main" id="{4E6898A4-7CF8-E18F-5B02-97E4EE20BA0E}"/>
                </a:ext>
              </a:extLst>
            </p:cNvPr>
            <p:cNvSpPr/>
            <p:nvPr/>
          </p:nvSpPr>
          <p:spPr>
            <a:xfrm>
              <a:off x="2801303" y="1647768"/>
              <a:ext cx="850634" cy="8506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a</a:t>
              </a:r>
              <a:endParaRPr lang="zh-CN" altLang="en-US" sz="3600" b="1" dirty="0"/>
            </a:p>
          </p:txBody>
        </p:sp>
        <p:sp>
          <p:nvSpPr>
            <p:cNvPr id="30" name="椭圆 29">
              <a:extLst>
                <a:ext uri="{FF2B5EF4-FFF2-40B4-BE49-F238E27FC236}">
                  <a16:creationId xmlns:a16="http://schemas.microsoft.com/office/drawing/2014/main" id="{5027E40B-3B1D-E3DB-77CF-4BBE9A5BFB87}"/>
                </a:ext>
              </a:extLst>
            </p:cNvPr>
            <p:cNvSpPr/>
            <p:nvPr/>
          </p:nvSpPr>
          <p:spPr>
            <a:xfrm>
              <a:off x="4158551" y="4186672"/>
              <a:ext cx="850634" cy="8506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c</a:t>
              </a:r>
              <a:endParaRPr lang="zh-CN" altLang="en-US" sz="3600" b="1" dirty="0"/>
            </a:p>
          </p:txBody>
        </p:sp>
        <p:sp>
          <p:nvSpPr>
            <p:cNvPr id="31" name="椭圆 30">
              <a:extLst>
                <a:ext uri="{FF2B5EF4-FFF2-40B4-BE49-F238E27FC236}">
                  <a16:creationId xmlns:a16="http://schemas.microsoft.com/office/drawing/2014/main" id="{E5154F4D-393D-A3EE-B474-36B2C799EE41}"/>
                </a:ext>
              </a:extLst>
            </p:cNvPr>
            <p:cNvSpPr/>
            <p:nvPr/>
          </p:nvSpPr>
          <p:spPr>
            <a:xfrm>
              <a:off x="1444056" y="4184928"/>
              <a:ext cx="850634" cy="8506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b</a:t>
              </a:r>
              <a:endParaRPr lang="zh-CN" altLang="en-US" sz="3600" b="1" dirty="0"/>
            </a:p>
          </p:txBody>
        </p:sp>
        <p:cxnSp>
          <p:nvCxnSpPr>
            <p:cNvPr id="33" name="直接连接符 32">
              <a:extLst>
                <a:ext uri="{FF2B5EF4-FFF2-40B4-BE49-F238E27FC236}">
                  <a16:creationId xmlns:a16="http://schemas.microsoft.com/office/drawing/2014/main" id="{0E9E90FB-A672-3C2F-B547-49BCE133C99F}"/>
                </a:ext>
              </a:extLst>
            </p:cNvPr>
            <p:cNvCxnSpPr>
              <a:cxnSpLocks/>
              <a:stCxn id="29" idx="5"/>
              <a:endCxn id="30" idx="0"/>
            </p:cNvCxnSpPr>
            <p:nvPr/>
          </p:nvCxnSpPr>
          <p:spPr>
            <a:xfrm>
              <a:off x="3527365" y="2373830"/>
              <a:ext cx="1056503" cy="1812842"/>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FB844AFE-B1A1-B843-F55C-9942C1928FEC}"/>
                </a:ext>
              </a:extLst>
            </p:cNvPr>
            <p:cNvCxnSpPr>
              <a:cxnSpLocks/>
              <a:stCxn id="29" idx="3"/>
              <a:endCxn id="31" idx="0"/>
            </p:cNvCxnSpPr>
            <p:nvPr/>
          </p:nvCxnSpPr>
          <p:spPr>
            <a:xfrm flipH="1">
              <a:off x="1869373" y="2373830"/>
              <a:ext cx="1056502" cy="1811098"/>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C957583A-F698-8F2A-75AB-16C074B3E1B2}"/>
                </a:ext>
              </a:extLst>
            </p:cNvPr>
            <p:cNvCxnSpPr>
              <a:cxnSpLocks/>
              <a:stCxn id="30" idx="2"/>
              <a:endCxn id="31" idx="6"/>
            </p:cNvCxnSpPr>
            <p:nvPr/>
          </p:nvCxnSpPr>
          <p:spPr>
            <a:xfrm flipH="1" flipV="1">
              <a:off x="2294690" y="4610245"/>
              <a:ext cx="1863861" cy="1744"/>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E713B17B-B4CB-7EB1-E62D-6AF9A357B068}"/>
                </a:ext>
              </a:extLst>
            </p:cNvPr>
            <p:cNvSpPr txBox="1"/>
            <p:nvPr/>
          </p:nvSpPr>
          <p:spPr>
            <a:xfrm>
              <a:off x="4106877" y="2854143"/>
              <a:ext cx="441146" cy="646331"/>
            </a:xfrm>
            <a:prstGeom prst="rect">
              <a:avLst/>
            </a:prstGeom>
            <a:noFill/>
          </p:spPr>
          <p:txBody>
            <a:bodyPr wrap="none" rtlCol="0">
              <a:spAutoFit/>
            </a:bodyPr>
            <a:lstStyle/>
            <a:p>
              <a:r>
                <a:rPr lang="en-US" altLang="zh-CN" sz="3600" b="1" dirty="0">
                  <a:solidFill>
                    <a:srgbClr val="0070C0"/>
                  </a:solidFill>
                </a:rPr>
                <a:t>2</a:t>
              </a:r>
              <a:endParaRPr lang="zh-CN" altLang="en-US" sz="3600" b="1" dirty="0">
                <a:solidFill>
                  <a:srgbClr val="0070C0"/>
                </a:solidFill>
              </a:endParaRPr>
            </a:p>
          </p:txBody>
        </p:sp>
        <p:sp>
          <p:nvSpPr>
            <p:cNvPr id="44" name="文本框 43">
              <a:extLst>
                <a:ext uri="{FF2B5EF4-FFF2-40B4-BE49-F238E27FC236}">
                  <a16:creationId xmlns:a16="http://schemas.microsoft.com/office/drawing/2014/main" id="{8E2992FC-E39A-1E50-0631-B24476D3D281}"/>
                </a:ext>
              </a:extLst>
            </p:cNvPr>
            <p:cNvSpPr txBox="1"/>
            <p:nvPr/>
          </p:nvSpPr>
          <p:spPr>
            <a:xfrm>
              <a:off x="1956477" y="2854143"/>
              <a:ext cx="441146" cy="646331"/>
            </a:xfrm>
            <a:prstGeom prst="rect">
              <a:avLst/>
            </a:prstGeom>
            <a:noFill/>
          </p:spPr>
          <p:txBody>
            <a:bodyPr wrap="none" rtlCol="0">
              <a:spAutoFit/>
            </a:bodyPr>
            <a:lstStyle/>
            <a:p>
              <a:r>
                <a:rPr lang="en-US" altLang="zh-CN" sz="3600" b="1" dirty="0">
                  <a:solidFill>
                    <a:srgbClr val="0070C0"/>
                  </a:solidFill>
                </a:rPr>
                <a:t>2</a:t>
              </a:r>
              <a:endParaRPr lang="zh-CN" altLang="en-US" sz="3600" b="1" dirty="0">
                <a:solidFill>
                  <a:srgbClr val="0070C0"/>
                </a:solidFill>
              </a:endParaRPr>
            </a:p>
          </p:txBody>
        </p:sp>
        <p:sp>
          <p:nvSpPr>
            <p:cNvPr id="45" name="文本框 44">
              <a:extLst>
                <a:ext uri="{FF2B5EF4-FFF2-40B4-BE49-F238E27FC236}">
                  <a16:creationId xmlns:a16="http://schemas.microsoft.com/office/drawing/2014/main" id="{A9F83366-75CD-0304-6DFB-9F4353BE238A}"/>
                </a:ext>
              </a:extLst>
            </p:cNvPr>
            <p:cNvSpPr txBox="1"/>
            <p:nvPr/>
          </p:nvSpPr>
          <p:spPr>
            <a:xfrm>
              <a:off x="3006046" y="4570382"/>
              <a:ext cx="441146" cy="646331"/>
            </a:xfrm>
            <a:prstGeom prst="rect">
              <a:avLst/>
            </a:prstGeom>
            <a:noFill/>
          </p:spPr>
          <p:txBody>
            <a:bodyPr wrap="none" rtlCol="0">
              <a:spAutoFit/>
            </a:bodyPr>
            <a:lstStyle/>
            <a:p>
              <a:r>
                <a:rPr lang="en-US" altLang="zh-CN" sz="3600" b="1" dirty="0">
                  <a:solidFill>
                    <a:srgbClr val="0070C0"/>
                  </a:solidFill>
                </a:rPr>
                <a:t>2</a:t>
              </a:r>
              <a:endParaRPr lang="zh-CN" altLang="en-US" sz="3600" b="1" dirty="0">
                <a:solidFill>
                  <a:srgbClr val="0070C0"/>
                </a:solidFill>
              </a:endParaRPr>
            </a:p>
          </p:txBody>
        </p:sp>
        <p:sp>
          <p:nvSpPr>
            <p:cNvPr id="46" name="文本框 45">
              <a:extLst>
                <a:ext uri="{FF2B5EF4-FFF2-40B4-BE49-F238E27FC236}">
                  <a16:creationId xmlns:a16="http://schemas.microsoft.com/office/drawing/2014/main" id="{78ABAA69-D77C-A95E-F69C-69985CD42BF8}"/>
                </a:ext>
              </a:extLst>
            </p:cNvPr>
            <p:cNvSpPr txBox="1"/>
            <p:nvPr/>
          </p:nvSpPr>
          <p:spPr>
            <a:xfrm>
              <a:off x="2855386" y="994743"/>
              <a:ext cx="671979" cy="646331"/>
            </a:xfrm>
            <a:prstGeom prst="rect">
              <a:avLst/>
            </a:prstGeom>
            <a:noFill/>
          </p:spPr>
          <p:txBody>
            <a:bodyPr wrap="none" rtlCol="0">
              <a:spAutoFit/>
            </a:bodyPr>
            <a:lstStyle/>
            <a:p>
              <a:r>
                <a:rPr lang="en-US" altLang="zh-CN" sz="3600" b="1" dirty="0">
                  <a:solidFill>
                    <a:srgbClr val="FF0000"/>
                  </a:solidFill>
                </a:rPr>
                <a:t>-1</a:t>
              </a:r>
              <a:endParaRPr lang="zh-CN" altLang="en-US" sz="3600" b="1" dirty="0">
                <a:solidFill>
                  <a:srgbClr val="FF0000"/>
                </a:solidFill>
              </a:endParaRPr>
            </a:p>
          </p:txBody>
        </p:sp>
        <p:sp>
          <p:nvSpPr>
            <p:cNvPr id="47" name="文本框 46">
              <a:extLst>
                <a:ext uri="{FF2B5EF4-FFF2-40B4-BE49-F238E27FC236}">
                  <a16:creationId xmlns:a16="http://schemas.microsoft.com/office/drawing/2014/main" id="{CE20BC12-52D4-C1C1-E004-682FBDC8A5D3}"/>
                </a:ext>
              </a:extLst>
            </p:cNvPr>
            <p:cNvSpPr txBox="1"/>
            <p:nvPr/>
          </p:nvSpPr>
          <p:spPr>
            <a:xfrm>
              <a:off x="1108066" y="4870798"/>
              <a:ext cx="671979" cy="646331"/>
            </a:xfrm>
            <a:prstGeom prst="rect">
              <a:avLst/>
            </a:prstGeom>
            <a:noFill/>
          </p:spPr>
          <p:txBody>
            <a:bodyPr wrap="none" rtlCol="0">
              <a:spAutoFit/>
            </a:bodyPr>
            <a:lstStyle/>
            <a:p>
              <a:r>
                <a:rPr lang="en-US" altLang="zh-CN" sz="3600" b="1" dirty="0">
                  <a:solidFill>
                    <a:srgbClr val="FF0000"/>
                  </a:solidFill>
                </a:rPr>
                <a:t>-1</a:t>
              </a:r>
              <a:endParaRPr lang="zh-CN" altLang="en-US" sz="3600" b="1" dirty="0">
                <a:solidFill>
                  <a:srgbClr val="FF0000"/>
                </a:solidFill>
              </a:endParaRPr>
            </a:p>
          </p:txBody>
        </p:sp>
        <p:sp>
          <p:nvSpPr>
            <p:cNvPr id="48" name="文本框 47">
              <a:extLst>
                <a:ext uri="{FF2B5EF4-FFF2-40B4-BE49-F238E27FC236}">
                  <a16:creationId xmlns:a16="http://schemas.microsoft.com/office/drawing/2014/main" id="{92ABA8F1-7DA2-B07F-89B9-82A1BF5253BD}"/>
                </a:ext>
              </a:extLst>
            </p:cNvPr>
            <p:cNvSpPr txBox="1"/>
            <p:nvPr/>
          </p:nvSpPr>
          <p:spPr>
            <a:xfrm>
              <a:off x="4637815" y="4870798"/>
              <a:ext cx="671979" cy="646331"/>
            </a:xfrm>
            <a:prstGeom prst="rect">
              <a:avLst/>
            </a:prstGeom>
            <a:noFill/>
          </p:spPr>
          <p:txBody>
            <a:bodyPr wrap="none" rtlCol="0">
              <a:spAutoFit/>
            </a:bodyPr>
            <a:lstStyle/>
            <a:p>
              <a:r>
                <a:rPr lang="en-US" altLang="zh-CN" sz="3600" b="1" dirty="0">
                  <a:solidFill>
                    <a:srgbClr val="FF0000"/>
                  </a:solidFill>
                </a:rPr>
                <a:t>-1</a:t>
              </a:r>
              <a:endParaRPr lang="zh-CN" altLang="en-US" sz="3600" b="1" dirty="0">
                <a:solidFill>
                  <a:srgbClr val="FF0000"/>
                </a:solidFill>
              </a:endParaRPr>
            </a:p>
          </p:txBody>
        </p:sp>
      </p:grpSp>
      <p:sp>
        <p:nvSpPr>
          <p:cNvPr id="50" name="箭头: 右 49">
            <a:extLst>
              <a:ext uri="{FF2B5EF4-FFF2-40B4-BE49-F238E27FC236}">
                <a16:creationId xmlns:a16="http://schemas.microsoft.com/office/drawing/2014/main" id="{4E71E378-FF10-897C-D580-04CE0317A43E}"/>
              </a:ext>
            </a:extLst>
          </p:cNvPr>
          <p:cNvSpPr/>
          <p:nvPr/>
        </p:nvSpPr>
        <p:spPr>
          <a:xfrm>
            <a:off x="4932219" y="3436159"/>
            <a:ext cx="2035476" cy="28438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76D44703-8538-420F-9A6C-DB7D621A63B5}"/>
              </a:ext>
            </a:extLst>
          </p:cNvPr>
          <p:cNvSpPr txBox="1"/>
          <p:nvPr/>
        </p:nvSpPr>
        <p:spPr>
          <a:xfrm>
            <a:off x="4559935" y="2974494"/>
            <a:ext cx="2646878" cy="461665"/>
          </a:xfrm>
          <a:prstGeom prst="rect">
            <a:avLst/>
          </a:prstGeom>
          <a:noFill/>
        </p:spPr>
        <p:txBody>
          <a:bodyPr wrap="none" rtlCol="0">
            <a:spAutoFit/>
          </a:bodyPr>
          <a:lstStyle/>
          <a:p>
            <a:r>
              <a:rPr lang="ja-JP" altLang="en-US" sz="2400" b="1" dirty="0"/>
              <a:t>マイナー埋め込み</a:t>
            </a:r>
            <a:endParaRPr lang="zh-CN" altLang="en-US" sz="2400" b="1" dirty="0"/>
          </a:p>
        </p:txBody>
      </p:sp>
      <p:sp>
        <p:nvSpPr>
          <p:cNvPr id="52" name="文本框 51">
            <a:extLst>
              <a:ext uri="{FF2B5EF4-FFF2-40B4-BE49-F238E27FC236}">
                <a16:creationId xmlns:a16="http://schemas.microsoft.com/office/drawing/2014/main" id="{29EF6AD4-F8F9-F48B-6606-6E2E2784D4B0}"/>
              </a:ext>
            </a:extLst>
          </p:cNvPr>
          <p:cNvSpPr txBox="1"/>
          <p:nvPr/>
        </p:nvSpPr>
        <p:spPr>
          <a:xfrm>
            <a:off x="1374586" y="5763900"/>
            <a:ext cx="2266967" cy="584775"/>
          </a:xfrm>
          <a:prstGeom prst="rect">
            <a:avLst/>
          </a:prstGeom>
          <a:noFill/>
        </p:spPr>
        <p:txBody>
          <a:bodyPr wrap="none" rtlCol="0">
            <a:spAutoFit/>
          </a:bodyPr>
          <a:lstStyle/>
          <a:p>
            <a:r>
              <a:rPr lang="en-US" altLang="zh-CN" sz="3200" b="1" dirty="0"/>
              <a:t>Gest Graph</a:t>
            </a:r>
            <a:endParaRPr lang="zh-CN" altLang="en-US" sz="3200" b="1" dirty="0"/>
          </a:p>
        </p:txBody>
      </p:sp>
      <p:sp>
        <p:nvSpPr>
          <p:cNvPr id="53" name="文本框 52">
            <a:extLst>
              <a:ext uri="{FF2B5EF4-FFF2-40B4-BE49-F238E27FC236}">
                <a16:creationId xmlns:a16="http://schemas.microsoft.com/office/drawing/2014/main" id="{C2B414F9-3C41-5700-6458-0878C7150FDC}"/>
              </a:ext>
            </a:extLst>
          </p:cNvPr>
          <p:cNvSpPr txBox="1"/>
          <p:nvPr/>
        </p:nvSpPr>
        <p:spPr>
          <a:xfrm>
            <a:off x="8430074" y="5758549"/>
            <a:ext cx="2308645" cy="584775"/>
          </a:xfrm>
          <a:prstGeom prst="rect">
            <a:avLst/>
          </a:prstGeom>
          <a:noFill/>
        </p:spPr>
        <p:txBody>
          <a:bodyPr wrap="none" rtlCol="0">
            <a:spAutoFit/>
          </a:bodyPr>
          <a:lstStyle/>
          <a:p>
            <a:r>
              <a:rPr lang="en-US" altLang="zh-CN" sz="3200" b="1" dirty="0"/>
              <a:t>Host Graph</a:t>
            </a:r>
            <a:endParaRPr lang="zh-CN" altLang="en-US" sz="3200" b="1" dirty="0"/>
          </a:p>
        </p:txBody>
      </p:sp>
    </p:spTree>
    <p:extLst>
      <p:ext uri="{BB962C8B-B14F-4D97-AF65-F5344CB8AC3E}">
        <p14:creationId xmlns:p14="http://schemas.microsoft.com/office/powerpoint/2010/main" val="567036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46">
            <a:extLst>
              <a:ext uri="{FF2B5EF4-FFF2-40B4-BE49-F238E27FC236}">
                <a16:creationId xmlns:a16="http://schemas.microsoft.com/office/drawing/2014/main" id="{23F09742-3BDF-1FA9-9B0B-145C02C8F32F}"/>
              </a:ext>
            </a:extLst>
          </p:cNvPr>
          <p:cNvSpPr txBox="1"/>
          <p:nvPr/>
        </p:nvSpPr>
        <p:spPr>
          <a:xfrm>
            <a:off x="5599757" y="3235121"/>
            <a:ext cx="685709"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800" b="1" dirty="0"/>
              <a:t>+</a:t>
            </a:r>
            <a:endParaRPr lang="zh-CN" altLang="en-US" sz="4800" b="1" dirty="0"/>
          </a:p>
        </p:txBody>
      </p:sp>
      <p:grpSp>
        <p:nvGrpSpPr>
          <p:cNvPr id="5" name="组合 4">
            <a:extLst>
              <a:ext uri="{FF2B5EF4-FFF2-40B4-BE49-F238E27FC236}">
                <a16:creationId xmlns:a16="http://schemas.microsoft.com/office/drawing/2014/main" id="{CC4F9591-50B8-4F9D-47EA-F2693D7B3209}"/>
              </a:ext>
            </a:extLst>
          </p:cNvPr>
          <p:cNvGrpSpPr/>
          <p:nvPr/>
        </p:nvGrpSpPr>
        <p:grpSpPr>
          <a:xfrm>
            <a:off x="6630309" y="1664151"/>
            <a:ext cx="4568058" cy="3997052"/>
            <a:chOff x="1237672" y="0"/>
            <a:chExt cx="8323289" cy="6770255"/>
          </a:xfrm>
        </p:grpSpPr>
        <p:grpSp>
          <p:nvGrpSpPr>
            <p:cNvPr id="28" name="组合 27">
              <a:extLst>
                <a:ext uri="{FF2B5EF4-FFF2-40B4-BE49-F238E27FC236}">
                  <a16:creationId xmlns:a16="http://schemas.microsoft.com/office/drawing/2014/main" id="{CFE44A48-7A6B-21C0-F4F4-35DB86E78EA3}"/>
                </a:ext>
              </a:extLst>
            </p:cNvPr>
            <p:cNvGrpSpPr/>
            <p:nvPr/>
          </p:nvGrpSpPr>
          <p:grpSpPr>
            <a:xfrm>
              <a:off x="1237672" y="0"/>
              <a:ext cx="8323289" cy="6770255"/>
              <a:chOff x="1237672" y="0"/>
              <a:chExt cx="8323289" cy="6770255"/>
            </a:xfrm>
          </p:grpSpPr>
          <p:grpSp>
            <p:nvGrpSpPr>
              <p:cNvPr id="45" name="组合 44">
                <a:extLst>
                  <a:ext uri="{FF2B5EF4-FFF2-40B4-BE49-F238E27FC236}">
                    <a16:creationId xmlns:a16="http://schemas.microsoft.com/office/drawing/2014/main" id="{BB4529A8-8BD7-4EEB-1D0B-D5526E8BF756}"/>
                  </a:ext>
                </a:extLst>
              </p:cNvPr>
              <p:cNvGrpSpPr/>
              <p:nvPr/>
            </p:nvGrpSpPr>
            <p:grpSpPr>
              <a:xfrm>
                <a:off x="1237672" y="0"/>
                <a:ext cx="8323289" cy="6770255"/>
                <a:chOff x="1237672" y="0"/>
                <a:chExt cx="8323289" cy="6770255"/>
              </a:xfrm>
            </p:grpSpPr>
            <p:pic>
              <p:nvPicPr>
                <p:cNvPr id="62" name="图片 61" descr="图表, 雷达图&#10;&#10;描述已自动生成">
                  <a:extLst>
                    <a:ext uri="{FF2B5EF4-FFF2-40B4-BE49-F238E27FC236}">
                      <a16:creationId xmlns:a16="http://schemas.microsoft.com/office/drawing/2014/main" id="{E548A782-36C1-5547-521C-117224DBA580}"/>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63" name="任意多边形: 形状 62">
                  <a:extLst>
                    <a:ext uri="{FF2B5EF4-FFF2-40B4-BE49-F238E27FC236}">
                      <a16:creationId xmlns:a16="http://schemas.microsoft.com/office/drawing/2014/main" id="{68AE5366-5380-A0D0-C45F-01A805BBC713}"/>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46" name="任意多边形: 形状 45">
                <a:extLst>
                  <a:ext uri="{FF2B5EF4-FFF2-40B4-BE49-F238E27FC236}">
                    <a16:creationId xmlns:a16="http://schemas.microsoft.com/office/drawing/2014/main" id="{E412A3A5-BFE2-4239-348A-CE2319DB883F}"/>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7" name="任意多边形: 形状 46">
                <a:extLst>
                  <a:ext uri="{FF2B5EF4-FFF2-40B4-BE49-F238E27FC236}">
                    <a16:creationId xmlns:a16="http://schemas.microsoft.com/office/drawing/2014/main" id="{D63CA025-6068-596E-6FFD-BDB45A9CE4E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8" name="任意多边形: 形状 47">
                <a:extLst>
                  <a:ext uri="{FF2B5EF4-FFF2-40B4-BE49-F238E27FC236}">
                    <a16:creationId xmlns:a16="http://schemas.microsoft.com/office/drawing/2014/main" id="{5B0E38A6-A0A9-6C02-BE48-6CACCB6773E3}"/>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9" name="任意多边形: 形状 48">
                <a:extLst>
                  <a:ext uri="{FF2B5EF4-FFF2-40B4-BE49-F238E27FC236}">
                    <a16:creationId xmlns:a16="http://schemas.microsoft.com/office/drawing/2014/main" id="{497F7B8E-C700-C173-9EE5-646BC4B78F56}"/>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0" name="任意多边形: 形状 49">
                <a:extLst>
                  <a:ext uri="{FF2B5EF4-FFF2-40B4-BE49-F238E27FC236}">
                    <a16:creationId xmlns:a16="http://schemas.microsoft.com/office/drawing/2014/main" id="{787C49D8-A7EF-9322-EDA2-50DDAFAF753A}"/>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1" name="任意多边形: 形状 50">
                <a:extLst>
                  <a:ext uri="{FF2B5EF4-FFF2-40B4-BE49-F238E27FC236}">
                    <a16:creationId xmlns:a16="http://schemas.microsoft.com/office/drawing/2014/main" id="{A204996E-484F-4BA1-999E-A9FA9F07A631}"/>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 name="任意多边形: 形状 51">
                <a:extLst>
                  <a:ext uri="{FF2B5EF4-FFF2-40B4-BE49-F238E27FC236}">
                    <a16:creationId xmlns:a16="http://schemas.microsoft.com/office/drawing/2014/main" id="{5EE27108-E841-00D9-292F-F20E61920B84}"/>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3" name="任意多边形: 形状 52">
                <a:extLst>
                  <a:ext uri="{FF2B5EF4-FFF2-40B4-BE49-F238E27FC236}">
                    <a16:creationId xmlns:a16="http://schemas.microsoft.com/office/drawing/2014/main" id="{9D586DDB-39C9-7980-4CFE-ADB1841321A7}"/>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4" name="任意多边形: 形状 53">
                <a:extLst>
                  <a:ext uri="{FF2B5EF4-FFF2-40B4-BE49-F238E27FC236}">
                    <a16:creationId xmlns:a16="http://schemas.microsoft.com/office/drawing/2014/main" id="{346AD104-CA83-2973-6BE7-BA8554118434}"/>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5" name="任意多边形: 形状 54">
                <a:extLst>
                  <a:ext uri="{FF2B5EF4-FFF2-40B4-BE49-F238E27FC236}">
                    <a16:creationId xmlns:a16="http://schemas.microsoft.com/office/drawing/2014/main" id="{529EAA5A-3F2B-D4F4-81B7-C1C204FC6567}"/>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6" name="任意多边形: 形状 55">
                <a:extLst>
                  <a:ext uri="{FF2B5EF4-FFF2-40B4-BE49-F238E27FC236}">
                    <a16:creationId xmlns:a16="http://schemas.microsoft.com/office/drawing/2014/main" id="{053EDCD5-C571-5908-A3A0-3BEBA42D1CFC}"/>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7" name="任意多边形: 形状 56">
                <a:extLst>
                  <a:ext uri="{FF2B5EF4-FFF2-40B4-BE49-F238E27FC236}">
                    <a16:creationId xmlns:a16="http://schemas.microsoft.com/office/drawing/2014/main" id="{EAB30CB1-0564-35C0-E111-3CC939A90E0D}"/>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8" name="任意多边形: 形状 57">
                <a:extLst>
                  <a:ext uri="{FF2B5EF4-FFF2-40B4-BE49-F238E27FC236}">
                    <a16:creationId xmlns:a16="http://schemas.microsoft.com/office/drawing/2014/main" id="{1847FEF7-A657-2EBD-9073-83C17376F92B}"/>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9" name="任意多边形: 形状 58">
                <a:extLst>
                  <a:ext uri="{FF2B5EF4-FFF2-40B4-BE49-F238E27FC236}">
                    <a16:creationId xmlns:a16="http://schemas.microsoft.com/office/drawing/2014/main" id="{DA3EDEDB-10FC-C17D-A9DD-CDF7EE3E3A6B}"/>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0" name="任意多边形: 形状 59">
                <a:extLst>
                  <a:ext uri="{FF2B5EF4-FFF2-40B4-BE49-F238E27FC236}">
                    <a16:creationId xmlns:a16="http://schemas.microsoft.com/office/drawing/2014/main" id="{74E675E9-A98C-136E-CBB6-39B190C65978}"/>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1" name="任意多边形: 形状 60">
                <a:extLst>
                  <a:ext uri="{FF2B5EF4-FFF2-40B4-BE49-F238E27FC236}">
                    <a16:creationId xmlns:a16="http://schemas.microsoft.com/office/drawing/2014/main" id="{EA782F08-D204-27C3-8E8D-917632C1A249}"/>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29" name="直接连接符 28">
              <a:extLst>
                <a:ext uri="{FF2B5EF4-FFF2-40B4-BE49-F238E27FC236}">
                  <a16:creationId xmlns:a16="http://schemas.microsoft.com/office/drawing/2014/main" id="{449DC232-095A-4233-D15F-5D82A4147FDC}"/>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1C710DF7-6093-9F4E-D911-02A78266CCC0}"/>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D14017C7-F3DF-509F-8961-857073729C4F}"/>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A2C749AE-B9FA-5EDA-EEC7-39598AB14A9B}"/>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1D722BBF-6876-9A46-58FD-473794FFDA27}"/>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69E853B5-ED08-AC45-924C-B8ED57284E60}"/>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250D9A93-DE2F-6198-A3F7-AE842EED0980}"/>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34A765F5-8B73-89F0-0471-3591C5BC59EF}"/>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77A8BDC0-2398-C22E-D5B6-35B016F94152}"/>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BEA4C710-C2BA-4335-AAC0-8D8EEE958DBB}"/>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F53A6BC6-0420-E4E6-F45C-3F3CF05CF26B}"/>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4ECAACA3-DF22-AF61-8E53-5DAD70D3D897}"/>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34D67514-2607-52A3-2DF2-8A9018CA127B}"/>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341943EE-2CBC-F575-75F7-4452FD1F0BB9}"/>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2B3C75F6-EFC4-CAA9-7327-B6D2BE91F679}"/>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B5956742-C831-0E71-8BC6-B8837BCDD8EC}"/>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6" name="组合 5">
            <a:extLst>
              <a:ext uri="{FF2B5EF4-FFF2-40B4-BE49-F238E27FC236}">
                <a16:creationId xmlns:a16="http://schemas.microsoft.com/office/drawing/2014/main" id="{4A2BFAA6-15D8-E766-8E33-F9D5E020F36E}"/>
              </a:ext>
            </a:extLst>
          </p:cNvPr>
          <p:cNvGrpSpPr/>
          <p:nvPr/>
        </p:nvGrpSpPr>
        <p:grpSpPr>
          <a:xfrm>
            <a:off x="489687" y="1664151"/>
            <a:ext cx="4644873" cy="4064266"/>
            <a:chOff x="1237672" y="0"/>
            <a:chExt cx="8323289" cy="6770255"/>
          </a:xfrm>
        </p:grpSpPr>
        <p:grpSp>
          <p:nvGrpSpPr>
            <p:cNvPr id="7" name="组合 6">
              <a:extLst>
                <a:ext uri="{FF2B5EF4-FFF2-40B4-BE49-F238E27FC236}">
                  <a16:creationId xmlns:a16="http://schemas.microsoft.com/office/drawing/2014/main" id="{93C3BBB2-4F89-6E2A-7302-9ED0BBB47C4E}"/>
                </a:ext>
              </a:extLst>
            </p:cNvPr>
            <p:cNvGrpSpPr/>
            <p:nvPr/>
          </p:nvGrpSpPr>
          <p:grpSpPr>
            <a:xfrm>
              <a:off x="1237672" y="0"/>
              <a:ext cx="8323289" cy="6770255"/>
              <a:chOff x="1237672" y="0"/>
              <a:chExt cx="8323289" cy="6770255"/>
            </a:xfrm>
          </p:grpSpPr>
          <p:pic>
            <p:nvPicPr>
              <p:cNvPr id="17" name="图片 16" descr="图表, 雷达图&#10;&#10;描述已自动生成">
                <a:extLst>
                  <a:ext uri="{FF2B5EF4-FFF2-40B4-BE49-F238E27FC236}">
                    <a16:creationId xmlns:a16="http://schemas.microsoft.com/office/drawing/2014/main" id="{63F295CE-E805-D4C9-95AA-388443F2CB84}"/>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18" name="任意多边形: 形状 17">
                <a:extLst>
                  <a:ext uri="{FF2B5EF4-FFF2-40B4-BE49-F238E27FC236}">
                    <a16:creationId xmlns:a16="http://schemas.microsoft.com/office/drawing/2014/main" id="{64655453-0245-6306-6F25-D8A0762C60B4}"/>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任意多边形: 形状 18">
                <a:extLst>
                  <a:ext uri="{FF2B5EF4-FFF2-40B4-BE49-F238E27FC236}">
                    <a16:creationId xmlns:a16="http://schemas.microsoft.com/office/drawing/2014/main" id="{C1B14B83-BB77-CB45-995B-B176C80A6505}"/>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任意多边形: 形状 19">
                <a:extLst>
                  <a:ext uri="{FF2B5EF4-FFF2-40B4-BE49-F238E27FC236}">
                    <a16:creationId xmlns:a16="http://schemas.microsoft.com/office/drawing/2014/main" id="{D0023633-BEC3-EB6B-9A3D-C5899D82F6D8}"/>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任意多边形: 形状 20">
                <a:extLst>
                  <a:ext uri="{FF2B5EF4-FFF2-40B4-BE49-F238E27FC236}">
                    <a16:creationId xmlns:a16="http://schemas.microsoft.com/office/drawing/2014/main" id="{A6C82EED-7DC7-E1B6-C9CC-BD1CE08ADE3F}"/>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任意多边形: 形状 21">
                <a:extLst>
                  <a:ext uri="{FF2B5EF4-FFF2-40B4-BE49-F238E27FC236}">
                    <a16:creationId xmlns:a16="http://schemas.microsoft.com/office/drawing/2014/main" id="{04E00AE3-DDD6-B0FB-DE12-073591458062}"/>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任意多边形: 形状 22">
                <a:extLst>
                  <a:ext uri="{FF2B5EF4-FFF2-40B4-BE49-F238E27FC236}">
                    <a16:creationId xmlns:a16="http://schemas.microsoft.com/office/drawing/2014/main" id="{8292C91B-6B3B-8FA7-B8CF-8F66DBCA8C4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任意多边形: 形状 23">
                <a:extLst>
                  <a:ext uri="{FF2B5EF4-FFF2-40B4-BE49-F238E27FC236}">
                    <a16:creationId xmlns:a16="http://schemas.microsoft.com/office/drawing/2014/main" id="{FA146FF0-31EA-1961-A497-1E7E7018114C}"/>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任意多边形: 形状 24">
                <a:extLst>
                  <a:ext uri="{FF2B5EF4-FFF2-40B4-BE49-F238E27FC236}">
                    <a16:creationId xmlns:a16="http://schemas.microsoft.com/office/drawing/2014/main" id="{47BACC4D-0808-609B-573F-CEEBD30C81E6}"/>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任意多边形: 形状 25">
                <a:extLst>
                  <a:ext uri="{FF2B5EF4-FFF2-40B4-BE49-F238E27FC236}">
                    <a16:creationId xmlns:a16="http://schemas.microsoft.com/office/drawing/2014/main" id="{65019D5B-9020-0986-BE10-146DCFE0E85B}"/>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7" name="任意多边形: 形状 26">
                <a:extLst>
                  <a:ext uri="{FF2B5EF4-FFF2-40B4-BE49-F238E27FC236}">
                    <a16:creationId xmlns:a16="http://schemas.microsoft.com/office/drawing/2014/main" id="{AB4CD091-FCA1-4F62-B48C-A29E2F57C1F6}"/>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8" name="直接连接符 7">
              <a:extLst>
                <a:ext uri="{FF2B5EF4-FFF2-40B4-BE49-F238E27FC236}">
                  <a16:creationId xmlns:a16="http://schemas.microsoft.com/office/drawing/2014/main" id="{E763A022-EB9C-F56F-C728-1B8E4175D310}"/>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直接连接符 8">
              <a:extLst>
                <a:ext uri="{FF2B5EF4-FFF2-40B4-BE49-F238E27FC236}">
                  <a16:creationId xmlns:a16="http://schemas.microsoft.com/office/drawing/2014/main" id="{75DBEE16-8599-5324-F74B-4F46E3F1716F}"/>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直接连接符 9">
              <a:extLst>
                <a:ext uri="{FF2B5EF4-FFF2-40B4-BE49-F238E27FC236}">
                  <a16:creationId xmlns:a16="http://schemas.microsoft.com/office/drawing/2014/main" id="{704243D2-6D40-838E-71E3-9E27E2CF31A9}"/>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0DFD582E-3F52-FF34-BE22-AD112830A2CA}"/>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直接连接符 11">
              <a:extLst>
                <a:ext uri="{FF2B5EF4-FFF2-40B4-BE49-F238E27FC236}">
                  <a16:creationId xmlns:a16="http://schemas.microsoft.com/office/drawing/2014/main" id="{3AEC6A8A-163A-C51F-9AA7-A006F80A97FC}"/>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BA2F1512-31D9-7DA5-B384-B342613DA3A8}"/>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13DA7D45-0776-0DE8-1746-F09BC33D8F94}"/>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D30EB880-A4F1-2384-EA8F-4DF44B1E322A}"/>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29E0BB88-2B3F-932E-A4D6-B598047F7BA8}"/>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
        <p:nvSpPr>
          <p:cNvPr id="64" name="文本框 10">
            <a:extLst>
              <a:ext uri="{FF2B5EF4-FFF2-40B4-BE49-F238E27FC236}">
                <a16:creationId xmlns:a16="http://schemas.microsoft.com/office/drawing/2014/main" id="{7F75D39F-49C4-D071-5DF2-177377DB74E4}"/>
              </a:ext>
            </a:extLst>
          </p:cNvPr>
          <p:cNvSpPr txBox="1"/>
          <p:nvPr/>
        </p:nvSpPr>
        <p:spPr>
          <a:xfrm>
            <a:off x="8470218" y="5930741"/>
            <a:ext cx="877163"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00B050"/>
                </a:solidFill>
              </a:rPr>
              <a:t>隣の隣</a:t>
            </a:r>
            <a:endParaRPr lang="zh-CN" altLang="en-US" dirty="0"/>
          </a:p>
        </p:txBody>
      </p:sp>
      <p:sp>
        <p:nvSpPr>
          <p:cNvPr id="66" name="文本框 65">
            <a:extLst>
              <a:ext uri="{FF2B5EF4-FFF2-40B4-BE49-F238E27FC236}">
                <a16:creationId xmlns:a16="http://schemas.microsoft.com/office/drawing/2014/main" id="{5A5367DA-6DF7-A232-447A-AA9733D1261A}"/>
              </a:ext>
            </a:extLst>
          </p:cNvPr>
          <p:cNvSpPr txBox="1"/>
          <p:nvPr/>
        </p:nvSpPr>
        <p:spPr>
          <a:xfrm>
            <a:off x="1413164" y="5933897"/>
            <a:ext cx="2932083" cy="369332"/>
          </a:xfrm>
          <a:prstGeom prst="rect">
            <a:avLst/>
          </a:prstGeom>
          <a:noFill/>
        </p:spPr>
        <p:txBody>
          <a:bodyPr wrap="square">
            <a:spAutoFit/>
          </a:bodyPr>
          <a:lstStyle/>
          <a:p>
            <a:r>
              <a:rPr lang="ja-JP" altLang="en-US" sz="1800" b="1" dirty="0">
                <a:solidFill>
                  <a:srgbClr val="FF0000"/>
                </a:solidFill>
              </a:rPr>
              <a:t>ドロネー三角形分割</a:t>
            </a:r>
            <a:r>
              <a:rPr lang="ja-JP" altLang="en-US" sz="1800" dirty="0"/>
              <a:t> </a:t>
            </a:r>
            <a:endParaRPr lang="zh-CN" altLang="en-US" dirty="0"/>
          </a:p>
        </p:txBody>
      </p:sp>
    </p:spTree>
    <p:extLst>
      <p:ext uri="{BB962C8B-B14F-4D97-AF65-F5344CB8AC3E}">
        <p14:creationId xmlns:p14="http://schemas.microsoft.com/office/powerpoint/2010/main" val="491895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示&#10;&#10;描述已自动生成">
            <a:extLst>
              <a:ext uri="{FF2B5EF4-FFF2-40B4-BE49-F238E27FC236}">
                <a16:creationId xmlns:a16="http://schemas.microsoft.com/office/drawing/2014/main" id="{C8E5437A-0C9D-929B-7C0C-F8177A86A2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851" y="1508029"/>
            <a:ext cx="5169337" cy="4057422"/>
          </a:xfrm>
          <a:prstGeom prst="rect">
            <a:avLst/>
          </a:prstGeom>
        </p:spPr>
      </p:pic>
      <p:pic>
        <p:nvPicPr>
          <p:cNvPr id="5" name="图片 4" descr="图表&#10;&#10;描述已自动生成">
            <a:extLst>
              <a:ext uri="{FF2B5EF4-FFF2-40B4-BE49-F238E27FC236}">
                <a16:creationId xmlns:a16="http://schemas.microsoft.com/office/drawing/2014/main" id="{075F645B-2141-142A-BC6C-E1B34397F7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08030"/>
            <a:ext cx="5685430" cy="4057421"/>
          </a:xfrm>
          <a:prstGeom prst="rect">
            <a:avLst/>
          </a:prstGeom>
        </p:spPr>
      </p:pic>
      <p:sp>
        <p:nvSpPr>
          <p:cNvPr id="6" name="文本框 10">
            <a:extLst>
              <a:ext uri="{FF2B5EF4-FFF2-40B4-BE49-F238E27FC236}">
                <a16:creationId xmlns:a16="http://schemas.microsoft.com/office/drawing/2014/main" id="{7F75D39F-49C4-D071-5DF2-177377DB74E4}"/>
              </a:ext>
            </a:extLst>
          </p:cNvPr>
          <p:cNvSpPr txBox="1"/>
          <p:nvPr/>
        </p:nvSpPr>
        <p:spPr>
          <a:xfrm>
            <a:off x="990931" y="5768929"/>
            <a:ext cx="3581430"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sz="2000" b="1" dirty="0">
                <a:solidFill>
                  <a:srgbClr val="FF0000"/>
                </a:solidFill>
              </a:rPr>
              <a:t>ドロネー三角形分割</a:t>
            </a:r>
            <a:r>
              <a:rPr lang="ja-JP" altLang="en-US" sz="2000" dirty="0"/>
              <a:t> </a:t>
            </a:r>
            <a:r>
              <a:rPr lang="en-US" altLang="ja-JP" sz="2000" b="1" dirty="0"/>
              <a:t>+</a:t>
            </a:r>
            <a:r>
              <a:rPr lang="zh-CN" altLang="en-US" sz="2000" b="1" dirty="0"/>
              <a:t> </a:t>
            </a:r>
            <a:r>
              <a:rPr lang="ja-JP" altLang="en-US" sz="2000" b="1" dirty="0">
                <a:solidFill>
                  <a:srgbClr val="00B050"/>
                </a:solidFill>
              </a:rPr>
              <a:t>隣の隣</a:t>
            </a:r>
            <a:endParaRPr lang="zh-CN" altLang="en-US" sz="2000" dirty="0"/>
          </a:p>
        </p:txBody>
      </p:sp>
      <p:sp>
        <p:nvSpPr>
          <p:cNvPr id="7" name="文本框 10">
            <a:extLst>
              <a:ext uri="{FF2B5EF4-FFF2-40B4-BE49-F238E27FC236}">
                <a16:creationId xmlns:a16="http://schemas.microsoft.com/office/drawing/2014/main" id="{12E13181-3504-C790-5A13-66A4AF9531F5}"/>
              </a:ext>
            </a:extLst>
          </p:cNvPr>
          <p:cNvSpPr txBox="1"/>
          <p:nvPr/>
        </p:nvSpPr>
        <p:spPr>
          <a:xfrm>
            <a:off x="8205181" y="5768929"/>
            <a:ext cx="1467068"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sz="2000" b="1" dirty="0"/>
              <a:t>最適巡回路</a:t>
            </a:r>
            <a:endParaRPr lang="zh-CN" altLang="en-US" sz="2000" dirty="0"/>
          </a:p>
        </p:txBody>
      </p:sp>
    </p:spTree>
    <p:extLst>
      <p:ext uri="{BB962C8B-B14F-4D97-AF65-F5344CB8AC3E}">
        <p14:creationId xmlns:p14="http://schemas.microsoft.com/office/powerpoint/2010/main" val="1573098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46">
            <a:extLst>
              <a:ext uri="{FF2B5EF4-FFF2-40B4-BE49-F238E27FC236}">
                <a16:creationId xmlns:a16="http://schemas.microsoft.com/office/drawing/2014/main" id="{23F09742-3BDF-1FA9-9B0B-145C02C8F32F}"/>
              </a:ext>
            </a:extLst>
          </p:cNvPr>
          <p:cNvSpPr txBox="1"/>
          <p:nvPr/>
        </p:nvSpPr>
        <p:spPr>
          <a:xfrm>
            <a:off x="3728339" y="2933260"/>
            <a:ext cx="540533" cy="70788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000" b="1" dirty="0"/>
              <a:t>+</a:t>
            </a:r>
            <a:endParaRPr lang="zh-CN" altLang="en-US" sz="4000" b="1" dirty="0"/>
          </a:p>
        </p:txBody>
      </p:sp>
      <p:sp>
        <p:nvSpPr>
          <p:cNvPr id="5" name="文本框 3">
            <a:extLst>
              <a:ext uri="{FF2B5EF4-FFF2-40B4-BE49-F238E27FC236}">
                <a16:creationId xmlns:a16="http://schemas.microsoft.com/office/drawing/2014/main" id="{20A0B541-E405-ECE8-5C67-077353B33F8F}"/>
              </a:ext>
            </a:extLst>
          </p:cNvPr>
          <p:cNvSpPr txBox="1"/>
          <p:nvPr/>
        </p:nvSpPr>
        <p:spPr>
          <a:xfrm>
            <a:off x="7948008" y="2870013"/>
            <a:ext cx="540533" cy="70788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000" b="1" dirty="0"/>
              <a:t>+</a:t>
            </a:r>
            <a:endParaRPr lang="zh-CN" altLang="en-US" sz="4000" b="1" dirty="0"/>
          </a:p>
        </p:txBody>
      </p:sp>
      <p:grpSp>
        <p:nvGrpSpPr>
          <p:cNvPr id="6" name="组合 5">
            <a:extLst>
              <a:ext uri="{FF2B5EF4-FFF2-40B4-BE49-F238E27FC236}">
                <a16:creationId xmlns:a16="http://schemas.microsoft.com/office/drawing/2014/main" id="{CEE9B4F1-F8EC-E573-4755-5A70E319D46C}"/>
              </a:ext>
            </a:extLst>
          </p:cNvPr>
          <p:cNvGrpSpPr/>
          <p:nvPr/>
        </p:nvGrpSpPr>
        <p:grpSpPr>
          <a:xfrm>
            <a:off x="8438584" y="1663221"/>
            <a:ext cx="3634322" cy="2956197"/>
            <a:chOff x="1237672" y="0"/>
            <a:chExt cx="8323289" cy="6770255"/>
          </a:xfrm>
        </p:grpSpPr>
        <p:grpSp>
          <p:nvGrpSpPr>
            <p:cNvPr id="66" name="组合 65">
              <a:extLst>
                <a:ext uri="{FF2B5EF4-FFF2-40B4-BE49-F238E27FC236}">
                  <a16:creationId xmlns:a16="http://schemas.microsoft.com/office/drawing/2014/main" id="{88E86FEC-9410-6F28-D88F-214625C4FA85}"/>
                </a:ext>
              </a:extLst>
            </p:cNvPr>
            <p:cNvGrpSpPr/>
            <p:nvPr/>
          </p:nvGrpSpPr>
          <p:grpSpPr>
            <a:xfrm>
              <a:off x="1237672" y="0"/>
              <a:ext cx="8323289" cy="6770255"/>
              <a:chOff x="1237672" y="0"/>
              <a:chExt cx="8323289" cy="6770255"/>
            </a:xfrm>
          </p:grpSpPr>
          <p:grpSp>
            <p:nvGrpSpPr>
              <p:cNvPr id="90" name="组合 89">
                <a:extLst>
                  <a:ext uri="{FF2B5EF4-FFF2-40B4-BE49-F238E27FC236}">
                    <a16:creationId xmlns:a16="http://schemas.microsoft.com/office/drawing/2014/main" id="{AF12F9EC-140A-9581-B116-0C496899F6BE}"/>
                  </a:ext>
                </a:extLst>
              </p:cNvPr>
              <p:cNvGrpSpPr/>
              <p:nvPr/>
            </p:nvGrpSpPr>
            <p:grpSpPr>
              <a:xfrm>
                <a:off x="1237672" y="0"/>
                <a:ext cx="8323289" cy="6770255"/>
                <a:chOff x="1237672" y="0"/>
                <a:chExt cx="8323289" cy="6770255"/>
              </a:xfrm>
            </p:grpSpPr>
            <p:pic>
              <p:nvPicPr>
                <p:cNvPr id="114" name="图片 113" descr="图表, 雷达图&#10;&#10;描述已自动生成">
                  <a:extLst>
                    <a:ext uri="{FF2B5EF4-FFF2-40B4-BE49-F238E27FC236}">
                      <a16:creationId xmlns:a16="http://schemas.microsoft.com/office/drawing/2014/main" id="{BD234BE8-2369-1857-D893-45753939A342}"/>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115" name="任意多边形: 形状 114">
                  <a:extLst>
                    <a:ext uri="{FF2B5EF4-FFF2-40B4-BE49-F238E27FC236}">
                      <a16:creationId xmlns:a16="http://schemas.microsoft.com/office/drawing/2014/main" id="{7369A32B-C1BA-E0C2-EF05-0F9D7195B22B}"/>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91" name="任意多边形: 形状 90">
                <a:extLst>
                  <a:ext uri="{FF2B5EF4-FFF2-40B4-BE49-F238E27FC236}">
                    <a16:creationId xmlns:a16="http://schemas.microsoft.com/office/drawing/2014/main" id="{F8C2530C-B0DD-5C1F-2D28-FA69118B21E0}"/>
                  </a:ext>
                </a:extLst>
              </p:cNvPr>
              <p:cNvSpPr/>
              <p:nvPr/>
            </p:nvSpPr>
            <p:spPr>
              <a:xfrm>
                <a:off x="4922044" y="1035844"/>
                <a:ext cx="1059656" cy="926306"/>
              </a:xfrm>
              <a:custGeom>
                <a:avLst/>
                <a:gdLst>
                  <a:gd name="connsiteX0" fmla="*/ 0 w 1059656"/>
                  <a:gd name="connsiteY0" fmla="*/ 700087 h 926306"/>
                  <a:gd name="connsiteX1" fmla="*/ 157162 w 1059656"/>
                  <a:gd name="connsiteY1" fmla="*/ 831056 h 926306"/>
                  <a:gd name="connsiteX2" fmla="*/ 962025 w 1059656"/>
                  <a:gd name="connsiteY2" fmla="*/ 926306 h 926306"/>
                  <a:gd name="connsiteX3" fmla="*/ 1059656 w 1059656"/>
                  <a:gd name="connsiteY3" fmla="*/ 240506 h 926306"/>
                  <a:gd name="connsiteX4" fmla="*/ 890587 w 1059656"/>
                  <a:gd name="connsiteY4" fmla="*/ 21431 h 926306"/>
                  <a:gd name="connsiteX5" fmla="*/ 657225 w 1059656"/>
                  <a:gd name="connsiteY5" fmla="*/ 0 h 926306"/>
                  <a:gd name="connsiteX6" fmla="*/ 0 w 1059656"/>
                  <a:gd name="connsiteY6" fmla="*/ 700087 h 92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656" h="926306">
                    <a:moveTo>
                      <a:pt x="0" y="700087"/>
                    </a:moveTo>
                    <a:lnTo>
                      <a:pt x="157162" y="831056"/>
                    </a:lnTo>
                    <a:lnTo>
                      <a:pt x="962025" y="926306"/>
                    </a:lnTo>
                    <a:lnTo>
                      <a:pt x="1059656" y="240506"/>
                    </a:lnTo>
                    <a:lnTo>
                      <a:pt x="890587" y="21431"/>
                    </a:lnTo>
                    <a:lnTo>
                      <a:pt x="657225" y="0"/>
                    </a:lnTo>
                    <a:lnTo>
                      <a:pt x="0" y="70008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2" name="任意多边形: 形状 91">
                <a:extLst>
                  <a:ext uri="{FF2B5EF4-FFF2-40B4-BE49-F238E27FC236}">
                    <a16:creationId xmlns:a16="http://schemas.microsoft.com/office/drawing/2014/main" id="{7A3EA603-0C6C-0CAE-AF3C-B4B463F573F0}"/>
                  </a:ext>
                </a:extLst>
              </p:cNvPr>
              <p:cNvSpPr/>
              <p:nvPr/>
            </p:nvSpPr>
            <p:spPr>
              <a:xfrm>
                <a:off x="5895975" y="1271588"/>
                <a:ext cx="876300" cy="1012031"/>
              </a:xfrm>
              <a:custGeom>
                <a:avLst/>
                <a:gdLst>
                  <a:gd name="connsiteX0" fmla="*/ 88106 w 876300"/>
                  <a:gd name="connsiteY0" fmla="*/ 0 h 1012031"/>
                  <a:gd name="connsiteX1" fmla="*/ 876300 w 876300"/>
                  <a:gd name="connsiteY1" fmla="*/ 169068 h 1012031"/>
                  <a:gd name="connsiteX2" fmla="*/ 264319 w 876300"/>
                  <a:gd name="connsiteY2" fmla="*/ 1012031 h 1012031"/>
                  <a:gd name="connsiteX3" fmla="*/ 0 w 876300"/>
                  <a:gd name="connsiteY3" fmla="*/ 685800 h 1012031"/>
                  <a:gd name="connsiteX4" fmla="*/ 88106 w 876300"/>
                  <a:gd name="connsiteY4" fmla="*/ 0 h 101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300" h="1012031">
                    <a:moveTo>
                      <a:pt x="88106" y="0"/>
                    </a:moveTo>
                    <a:lnTo>
                      <a:pt x="876300" y="169068"/>
                    </a:lnTo>
                    <a:lnTo>
                      <a:pt x="264319" y="1012031"/>
                    </a:lnTo>
                    <a:lnTo>
                      <a:pt x="0" y="685800"/>
                    </a:lnTo>
                    <a:lnTo>
                      <a:pt x="881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3" name="任意多边形: 形状 92">
                <a:extLst>
                  <a:ext uri="{FF2B5EF4-FFF2-40B4-BE49-F238E27FC236}">
                    <a16:creationId xmlns:a16="http://schemas.microsoft.com/office/drawing/2014/main" id="{C45C877B-DD85-33E5-DDAA-BDF70DD39D1A}"/>
                  </a:ext>
                </a:extLst>
              </p:cNvPr>
              <p:cNvSpPr/>
              <p:nvPr/>
            </p:nvSpPr>
            <p:spPr>
              <a:xfrm>
                <a:off x="6376988" y="1821656"/>
                <a:ext cx="814387" cy="564357"/>
              </a:xfrm>
              <a:custGeom>
                <a:avLst/>
                <a:gdLst>
                  <a:gd name="connsiteX0" fmla="*/ 0 w 814387"/>
                  <a:gd name="connsiteY0" fmla="*/ 564357 h 564357"/>
                  <a:gd name="connsiteX1" fmla="*/ 661987 w 814387"/>
                  <a:gd name="connsiteY1" fmla="*/ 0 h 564357"/>
                  <a:gd name="connsiteX2" fmla="*/ 814387 w 814387"/>
                  <a:gd name="connsiteY2" fmla="*/ 509588 h 564357"/>
                  <a:gd name="connsiteX3" fmla="*/ 0 w 814387"/>
                  <a:gd name="connsiteY3" fmla="*/ 564357 h 564357"/>
                </a:gdLst>
                <a:ahLst/>
                <a:cxnLst>
                  <a:cxn ang="0">
                    <a:pos x="connsiteX0" y="connsiteY0"/>
                  </a:cxn>
                  <a:cxn ang="0">
                    <a:pos x="connsiteX1" y="connsiteY1"/>
                  </a:cxn>
                  <a:cxn ang="0">
                    <a:pos x="connsiteX2" y="connsiteY2"/>
                  </a:cxn>
                  <a:cxn ang="0">
                    <a:pos x="connsiteX3" y="connsiteY3"/>
                  </a:cxn>
                </a:cxnLst>
                <a:rect l="l" t="t" r="r" b="b"/>
                <a:pathLst>
                  <a:path w="814387" h="564357">
                    <a:moveTo>
                      <a:pt x="0" y="564357"/>
                    </a:moveTo>
                    <a:lnTo>
                      <a:pt x="661987" y="0"/>
                    </a:lnTo>
                    <a:lnTo>
                      <a:pt x="814387" y="509588"/>
                    </a:lnTo>
                    <a:lnTo>
                      <a:pt x="0" y="56435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4" name="任意多边形: 形状 93">
                <a:extLst>
                  <a:ext uri="{FF2B5EF4-FFF2-40B4-BE49-F238E27FC236}">
                    <a16:creationId xmlns:a16="http://schemas.microsoft.com/office/drawing/2014/main" id="{9BDF8D71-00BC-BD39-49EE-DC1408320803}"/>
                  </a:ext>
                </a:extLst>
              </p:cNvPr>
              <p:cNvSpPr/>
              <p:nvPr/>
            </p:nvSpPr>
            <p:spPr>
              <a:xfrm>
                <a:off x="5815013" y="740569"/>
                <a:ext cx="1702593" cy="700087"/>
              </a:xfrm>
              <a:custGeom>
                <a:avLst/>
                <a:gdLst>
                  <a:gd name="connsiteX0" fmla="*/ 0 w 1702593"/>
                  <a:gd name="connsiteY0" fmla="*/ 316706 h 700087"/>
                  <a:gd name="connsiteX1" fmla="*/ 347662 w 1702593"/>
                  <a:gd name="connsiteY1" fmla="*/ 0 h 700087"/>
                  <a:gd name="connsiteX2" fmla="*/ 1378743 w 1702593"/>
                  <a:gd name="connsiteY2" fmla="*/ 78581 h 700087"/>
                  <a:gd name="connsiteX3" fmla="*/ 1702593 w 1702593"/>
                  <a:gd name="connsiteY3" fmla="*/ 528637 h 700087"/>
                  <a:gd name="connsiteX4" fmla="*/ 1507331 w 1702593"/>
                  <a:gd name="connsiteY4" fmla="*/ 607219 h 700087"/>
                  <a:gd name="connsiteX5" fmla="*/ 959643 w 1702593"/>
                  <a:gd name="connsiteY5" fmla="*/ 700087 h 700087"/>
                  <a:gd name="connsiteX6" fmla="*/ 159543 w 1702593"/>
                  <a:gd name="connsiteY6" fmla="*/ 528637 h 700087"/>
                  <a:gd name="connsiteX7" fmla="*/ 0 w 1702593"/>
                  <a:gd name="connsiteY7" fmla="*/ 316706 h 70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2593" h="700087">
                    <a:moveTo>
                      <a:pt x="0" y="316706"/>
                    </a:moveTo>
                    <a:lnTo>
                      <a:pt x="347662" y="0"/>
                    </a:lnTo>
                    <a:lnTo>
                      <a:pt x="1378743" y="78581"/>
                    </a:lnTo>
                    <a:lnTo>
                      <a:pt x="1702593" y="528637"/>
                    </a:lnTo>
                    <a:lnTo>
                      <a:pt x="1507331" y="607219"/>
                    </a:lnTo>
                    <a:lnTo>
                      <a:pt x="959643" y="700087"/>
                    </a:lnTo>
                    <a:lnTo>
                      <a:pt x="159543" y="528637"/>
                    </a:lnTo>
                    <a:lnTo>
                      <a:pt x="0" y="3167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5" name="任意多边形: 形状 94">
                <a:extLst>
                  <a:ext uri="{FF2B5EF4-FFF2-40B4-BE49-F238E27FC236}">
                    <a16:creationId xmlns:a16="http://schemas.microsoft.com/office/drawing/2014/main" id="{73864168-5B1C-7B02-198A-2F6342EBBC77}"/>
                  </a:ext>
                </a:extLst>
              </p:cNvPr>
              <p:cNvSpPr/>
              <p:nvPr/>
            </p:nvSpPr>
            <p:spPr>
              <a:xfrm>
                <a:off x="7027069" y="1264444"/>
                <a:ext cx="804862" cy="1100137"/>
              </a:xfrm>
              <a:custGeom>
                <a:avLst/>
                <a:gdLst>
                  <a:gd name="connsiteX0" fmla="*/ 297656 w 804862"/>
                  <a:gd name="connsiteY0" fmla="*/ 88106 h 1100137"/>
                  <a:gd name="connsiteX1" fmla="*/ 500062 w 804862"/>
                  <a:gd name="connsiteY1" fmla="*/ 0 h 1100137"/>
                  <a:gd name="connsiteX2" fmla="*/ 804862 w 804862"/>
                  <a:gd name="connsiteY2" fmla="*/ 69056 h 1100137"/>
                  <a:gd name="connsiteX3" fmla="*/ 802481 w 804862"/>
                  <a:gd name="connsiteY3" fmla="*/ 554831 h 1100137"/>
                  <a:gd name="connsiteX4" fmla="*/ 559594 w 804862"/>
                  <a:gd name="connsiteY4" fmla="*/ 973931 h 1100137"/>
                  <a:gd name="connsiteX5" fmla="*/ 416719 w 804862"/>
                  <a:gd name="connsiteY5" fmla="*/ 1100137 h 1100137"/>
                  <a:gd name="connsiteX6" fmla="*/ 154781 w 804862"/>
                  <a:gd name="connsiteY6" fmla="*/ 1064419 h 1100137"/>
                  <a:gd name="connsiteX7" fmla="*/ 0 w 804862"/>
                  <a:gd name="connsiteY7" fmla="*/ 542925 h 1100137"/>
                  <a:gd name="connsiteX8" fmla="*/ 297656 w 804862"/>
                  <a:gd name="connsiteY8" fmla="*/ 88106 h 110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862" h="1100137">
                    <a:moveTo>
                      <a:pt x="297656" y="88106"/>
                    </a:moveTo>
                    <a:lnTo>
                      <a:pt x="500062" y="0"/>
                    </a:lnTo>
                    <a:lnTo>
                      <a:pt x="804862" y="69056"/>
                    </a:lnTo>
                    <a:cubicBezTo>
                      <a:pt x="804068" y="230981"/>
                      <a:pt x="803275" y="392906"/>
                      <a:pt x="802481" y="554831"/>
                    </a:cubicBezTo>
                    <a:lnTo>
                      <a:pt x="559594" y="973931"/>
                    </a:lnTo>
                    <a:lnTo>
                      <a:pt x="416719" y="1100137"/>
                    </a:lnTo>
                    <a:lnTo>
                      <a:pt x="154781" y="1064419"/>
                    </a:lnTo>
                    <a:lnTo>
                      <a:pt x="0" y="542925"/>
                    </a:lnTo>
                    <a:lnTo>
                      <a:pt x="297656" y="881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6" name="任意多边形: 形状 95">
                <a:extLst>
                  <a:ext uri="{FF2B5EF4-FFF2-40B4-BE49-F238E27FC236}">
                    <a16:creationId xmlns:a16="http://schemas.microsoft.com/office/drawing/2014/main" id="{F7E6FF98-2396-EE69-B15D-07D9B129A459}"/>
                  </a:ext>
                </a:extLst>
              </p:cNvPr>
              <p:cNvSpPr/>
              <p:nvPr/>
            </p:nvSpPr>
            <p:spPr>
              <a:xfrm>
                <a:off x="7458075" y="2247900"/>
                <a:ext cx="747713" cy="431006"/>
              </a:xfrm>
              <a:custGeom>
                <a:avLst/>
                <a:gdLst>
                  <a:gd name="connsiteX0" fmla="*/ 126206 w 747713"/>
                  <a:gd name="connsiteY0" fmla="*/ 0 h 431006"/>
                  <a:gd name="connsiteX1" fmla="*/ 747713 w 747713"/>
                  <a:gd name="connsiteY1" fmla="*/ 276225 h 431006"/>
                  <a:gd name="connsiteX2" fmla="*/ 595313 w 747713"/>
                  <a:gd name="connsiteY2" fmla="*/ 431006 h 431006"/>
                  <a:gd name="connsiteX3" fmla="*/ 28575 w 747713"/>
                  <a:gd name="connsiteY3" fmla="*/ 197644 h 431006"/>
                  <a:gd name="connsiteX4" fmla="*/ 0 w 747713"/>
                  <a:gd name="connsiteY4" fmla="*/ 109538 h 431006"/>
                  <a:gd name="connsiteX5" fmla="*/ 126206 w 747713"/>
                  <a:gd name="connsiteY5" fmla="*/ 0 h 43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7713" h="431006">
                    <a:moveTo>
                      <a:pt x="126206" y="0"/>
                    </a:moveTo>
                    <a:lnTo>
                      <a:pt x="747713" y="276225"/>
                    </a:lnTo>
                    <a:lnTo>
                      <a:pt x="595313" y="431006"/>
                    </a:lnTo>
                    <a:lnTo>
                      <a:pt x="28575" y="197644"/>
                    </a:lnTo>
                    <a:lnTo>
                      <a:pt x="0" y="109538"/>
                    </a:lnTo>
                    <a:lnTo>
                      <a:pt x="1262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7" name="任意多边形: 形状 96">
                <a:extLst>
                  <a:ext uri="{FF2B5EF4-FFF2-40B4-BE49-F238E27FC236}">
                    <a16:creationId xmlns:a16="http://schemas.microsoft.com/office/drawing/2014/main" id="{2FBE41FE-7469-6711-F086-1021EF77770C}"/>
                  </a:ext>
                </a:extLst>
              </p:cNvPr>
              <p:cNvSpPr/>
              <p:nvPr/>
            </p:nvSpPr>
            <p:spPr>
              <a:xfrm>
                <a:off x="7391400" y="2457450"/>
                <a:ext cx="721519" cy="545306"/>
              </a:xfrm>
              <a:custGeom>
                <a:avLst/>
                <a:gdLst>
                  <a:gd name="connsiteX0" fmla="*/ 83344 w 721519"/>
                  <a:gd name="connsiteY0" fmla="*/ 0 h 545306"/>
                  <a:gd name="connsiteX1" fmla="*/ 0 w 721519"/>
                  <a:gd name="connsiteY1" fmla="*/ 350044 h 545306"/>
                  <a:gd name="connsiteX2" fmla="*/ 721519 w 721519"/>
                  <a:gd name="connsiteY2" fmla="*/ 545306 h 545306"/>
                  <a:gd name="connsiteX3" fmla="*/ 678656 w 721519"/>
                  <a:gd name="connsiteY3" fmla="*/ 228600 h 545306"/>
                  <a:gd name="connsiteX4" fmla="*/ 83344 w 721519"/>
                  <a:gd name="connsiteY4" fmla="*/ 0 h 54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519" h="545306">
                    <a:moveTo>
                      <a:pt x="83344" y="0"/>
                    </a:moveTo>
                    <a:lnTo>
                      <a:pt x="0" y="350044"/>
                    </a:lnTo>
                    <a:lnTo>
                      <a:pt x="721519" y="545306"/>
                    </a:lnTo>
                    <a:lnTo>
                      <a:pt x="678656" y="228600"/>
                    </a:lnTo>
                    <a:lnTo>
                      <a:pt x="833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8" name="任意多边形: 形状 97">
                <a:extLst>
                  <a:ext uri="{FF2B5EF4-FFF2-40B4-BE49-F238E27FC236}">
                    <a16:creationId xmlns:a16="http://schemas.microsoft.com/office/drawing/2014/main" id="{A01CAA64-85B9-7CA6-915E-4FD5BE6EB76D}"/>
                  </a:ext>
                </a:extLst>
              </p:cNvPr>
              <p:cNvSpPr/>
              <p:nvPr/>
            </p:nvSpPr>
            <p:spPr>
              <a:xfrm>
                <a:off x="7217569" y="2821781"/>
                <a:ext cx="897731" cy="1033463"/>
              </a:xfrm>
              <a:custGeom>
                <a:avLst/>
                <a:gdLst>
                  <a:gd name="connsiteX0" fmla="*/ 176212 w 897731"/>
                  <a:gd name="connsiteY0" fmla="*/ 0 h 1033463"/>
                  <a:gd name="connsiteX1" fmla="*/ 0 w 897731"/>
                  <a:gd name="connsiteY1" fmla="*/ 619125 h 1033463"/>
                  <a:gd name="connsiteX2" fmla="*/ 507206 w 897731"/>
                  <a:gd name="connsiteY2" fmla="*/ 1033463 h 1033463"/>
                  <a:gd name="connsiteX3" fmla="*/ 621506 w 897731"/>
                  <a:gd name="connsiteY3" fmla="*/ 895350 h 1033463"/>
                  <a:gd name="connsiteX4" fmla="*/ 897731 w 897731"/>
                  <a:gd name="connsiteY4" fmla="*/ 195263 h 1033463"/>
                  <a:gd name="connsiteX5" fmla="*/ 176212 w 897731"/>
                  <a:gd name="connsiteY5" fmla="*/ 0 h 103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731" h="1033463">
                    <a:moveTo>
                      <a:pt x="176212" y="0"/>
                    </a:moveTo>
                    <a:lnTo>
                      <a:pt x="0" y="619125"/>
                    </a:lnTo>
                    <a:lnTo>
                      <a:pt x="507206" y="1033463"/>
                    </a:lnTo>
                    <a:lnTo>
                      <a:pt x="621506" y="895350"/>
                    </a:lnTo>
                    <a:lnTo>
                      <a:pt x="897731" y="195263"/>
                    </a:lnTo>
                    <a:lnTo>
                      <a:pt x="176212"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9" name="任意多边形: 形状 98">
                <a:extLst>
                  <a:ext uri="{FF2B5EF4-FFF2-40B4-BE49-F238E27FC236}">
                    <a16:creationId xmlns:a16="http://schemas.microsoft.com/office/drawing/2014/main" id="{87118801-87FD-DCF9-B508-80AF37855E26}"/>
                  </a:ext>
                </a:extLst>
              </p:cNvPr>
              <p:cNvSpPr/>
              <p:nvPr/>
            </p:nvSpPr>
            <p:spPr>
              <a:xfrm>
                <a:off x="6538913" y="3367088"/>
                <a:ext cx="1181100" cy="812006"/>
              </a:xfrm>
              <a:custGeom>
                <a:avLst/>
                <a:gdLst>
                  <a:gd name="connsiteX0" fmla="*/ 352425 w 1181100"/>
                  <a:gd name="connsiteY0" fmla="*/ 0 h 812006"/>
                  <a:gd name="connsiteX1" fmla="*/ 669131 w 1181100"/>
                  <a:gd name="connsiteY1" fmla="*/ 69056 h 812006"/>
                  <a:gd name="connsiteX2" fmla="*/ 1181100 w 1181100"/>
                  <a:gd name="connsiteY2" fmla="*/ 488156 h 812006"/>
                  <a:gd name="connsiteX3" fmla="*/ 1176337 w 1181100"/>
                  <a:gd name="connsiteY3" fmla="*/ 645318 h 812006"/>
                  <a:gd name="connsiteX4" fmla="*/ 1121568 w 1181100"/>
                  <a:gd name="connsiteY4" fmla="*/ 728662 h 812006"/>
                  <a:gd name="connsiteX5" fmla="*/ 881062 w 1181100"/>
                  <a:gd name="connsiteY5" fmla="*/ 812006 h 812006"/>
                  <a:gd name="connsiteX6" fmla="*/ 185737 w 1181100"/>
                  <a:gd name="connsiteY6" fmla="*/ 773906 h 812006"/>
                  <a:gd name="connsiteX7" fmla="*/ 0 w 1181100"/>
                  <a:gd name="connsiteY7" fmla="*/ 450056 h 812006"/>
                  <a:gd name="connsiteX8" fmla="*/ 352425 w 1181100"/>
                  <a:gd name="connsiteY8" fmla="*/ 0 h 81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1100" h="812006">
                    <a:moveTo>
                      <a:pt x="352425" y="0"/>
                    </a:moveTo>
                    <a:lnTo>
                      <a:pt x="669131" y="69056"/>
                    </a:lnTo>
                    <a:lnTo>
                      <a:pt x="1181100" y="488156"/>
                    </a:lnTo>
                    <a:lnTo>
                      <a:pt x="1176337" y="645318"/>
                    </a:lnTo>
                    <a:lnTo>
                      <a:pt x="1121568" y="728662"/>
                    </a:lnTo>
                    <a:lnTo>
                      <a:pt x="881062" y="812006"/>
                    </a:lnTo>
                    <a:lnTo>
                      <a:pt x="185737" y="773906"/>
                    </a:lnTo>
                    <a:lnTo>
                      <a:pt x="0" y="450056"/>
                    </a:lnTo>
                    <a:lnTo>
                      <a:pt x="352425"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0" name="任意多边形: 形状 99">
                <a:extLst>
                  <a:ext uri="{FF2B5EF4-FFF2-40B4-BE49-F238E27FC236}">
                    <a16:creationId xmlns:a16="http://schemas.microsoft.com/office/drawing/2014/main" id="{175C7BF0-F0E5-C442-74C4-60A7B5613579}"/>
                  </a:ext>
                </a:extLst>
              </p:cNvPr>
              <p:cNvSpPr/>
              <p:nvPr/>
            </p:nvSpPr>
            <p:spPr>
              <a:xfrm>
                <a:off x="6300788" y="4148138"/>
                <a:ext cx="1123950" cy="511968"/>
              </a:xfrm>
              <a:custGeom>
                <a:avLst/>
                <a:gdLst>
                  <a:gd name="connsiteX0" fmla="*/ 297656 w 1123950"/>
                  <a:gd name="connsiteY0" fmla="*/ 61912 h 511968"/>
                  <a:gd name="connsiteX1" fmla="*/ 435768 w 1123950"/>
                  <a:gd name="connsiteY1" fmla="*/ 0 h 511968"/>
                  <a:gd name="connsiteX2" fmla="*/ 1123950 w 1123950"/>
                  <a:gd name="connsiteY2" fmla="*/ 33337 h 511968"/>
                  <a:gd name="connsiteX3" fmla="*/ 888206 w 1123950"/>
                  <a:gd name="connsiteY3" fmla="*/ 364331 h 511968"/>
                  <a:gd name="connsiteX4" fmla="*/ 397668 w 1123950"/>
                  <a:gd name="connsiteY4" fmla="*/ 511968 h 511968"/>
                  <a:gd name="connsiteX5" fmla="*/ 0 w 1123950"/>
                  <a:gd name="connsiteY5" fmla="*/ 450056 h 511968"/>
                  <a:gd name="connsiteX6" fmla="*/ 297656 w 1123950"/>
                  <a:gd name="connsiteY6" fmla="*/ 61912 h 51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3950" h="511968">
                    <a:moveTo>
                      <a:pt x="297656" y="61912"/>
                    </a:moveTo>
                    <a:lnTo>
                      <a:pt x="435768" y="0"/>
                    </a:lnTo>
                    <a:lnTo>
                      <a:pt x="1123950" y="33337"/>
                    </a:lnTo>
                    <a:lnTo>
                      <a:pt x="888206" y="364331"/>
                    </a:lnTo>
                    <a:lnTo>
                      <a:pt x="397668" y="511968"/>
                    </a:lnTo>
                    <a:lnTo>
                      <a:pt x="0" y="450056"/>
                    </a:lnTo>
                    <a:lnTo>
                      <a:pt x="297656" y="619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1" name="任意多边形: 形状 100">
                <a:extLst>
                  <a:ext uri="{FF2B5EF4-FFF2-40B4-BE49-F238E27FC236}">
                    <a16:creationId xmlns:a16="http://schemas.microsoft.com/office/drawing/2014/main" id="{44071ADC-3599-E850-02EB-4441E4AEAF99}"/>
                  </a:ext>
                </a:extLst>
              </p:cNvPr>
              <p:cNvSpPr/>
              <p:nvPr/>
            </p:nvSpPr>
            <p:spPr>
              <a:xfrm>
                <a:off x="5803106" y="4602956"/>
                <a:ext cx="981075" cy="731044"/>
              </a:xfrm>
              <a:custGeom>
                <a:avLst/>
                <a:gdLst>
                  <a:gd name="connsiteX0" fmla="*/ 0 w 981075"/>
                  <a:gd name="connsiteY0" fmla="*/ 357188 h 731044"/>
                  <a:gd name="connsiteX1" fmla="*/ 502444 w 981075"/>
                  <a:gd name="connsiteY1" fmla="*/ 0 h 731044"/>
                  <a:gd name="connsiteX2" fmla="*/ 921544 w 981075"/>
                  <a:gd name="connsiteY2" fmla="*/ 57150 h 731044"/>
                  <a:gd name="connsiteX3" fmla="*/ 981075 w 981075"/>
                  <a:gd name="connsiteY3" fmla="*/ 509588 h 731044"/>
                  <a:gd name="connsiteX4" fmla="*/ 335757 w 981075"/>
                  <a:gd name="connsiteY4" fmla="*/ 731044 h 731044"/>
                  <a:gd name="connsiteX5" fmla="*/ 0 w 981075"/>
                  <a:gd name="connsiteY5" fmla="*/ 357188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075" h="731044">
                    <a:moveTo>
                      <a:pt x="0" y="357188"/>
                    </a:moveTo>
                    <a:lnTo>
                      <a:pt x="502444" y="0"/>
                    </a:lnTo>
                    <a:lnTo>
                      <a:pt x="921544" y="57150"/>
                    </a:lnTo>
                    <a:lnTo>
                      <a:pt x="981075" y="509588"/>
                    </a:lnTo>
                    <a:lnTo>
                      <a:pt x="335757" y="731044"/>
                    </a:lnTo>
                    <a:lnTo>
                      <a:pt x="0" y="35718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2" name="任意多边形: 形状 101">
                <a:extLst>
                  <a:ext uri="{FF2B5EF4-FFF2-40B4-BE49-F238E27FC236}">
                    <a16:creationId xmlns:a16="http://schemas.microsoft.com/office/drawing/2014/main" id="{86CEEF19-BCD7-26CA-6EEA-7BC2E5DC5759}"/>
                  </a:ext>
                </a:extLst>
              </p:cNvPr>
              <p:cNvSpPr/>
              <p:nvPr/>
            </p:nvSpPr>
            <p:spPr>
              <a:xfrm>
                <a:off x="4964906" y="4957763"/>
                <a:ext cx="1247775" cy="1624012"/>
              </a:xfrm>
              <a:custGeom>
                <a:avLst/>
                <a:gdLst>
                  <a:gd name="connsiteX0" fmla="*/ 628650 w 1247775"/>
                  <a:gd name="connsiteY0" fmla="*/ 0 h 1624012"/>
                  <a:gd name="connsiteX1" fmla="*/ 826294 w 1247775"/>
                  <a:gd name="connsiteY1" fmla="*/ 0 h 1624012"/>
                  <a:gd name="connsiteX2" fmla="*/ 1193007 w 1247775"/>
                  <a:gd name="connsiteY2" fmla="*/ 383381 h 1624012"/>
                  <a:gd name="connsiteX3" fmla="*/ 1247775 w 1247775"/>
                  <a:gd name="connsiteY3" fmla="*/ 802481 h 1624012"/>
                  <a:gd name="connsiteX4" fmla="*/ 847725 w 1247775"/>
                  <a:gd name="connsiteY4" fmla="*/ 1624012 h 1624012"/>
                  <a:gd name="connsiteX5" fmla="*/ 0 w 1247775"/>
                  <a:gd name="connsiteY5" fmla="*/ 652462 h 1624012"/>
                  <a:gd name="connsiteX6" fmla="*/ 628650 w 1247775"/>
                  <a:gd name="connsiteY6" fmla="*/ 0 h 162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775" h="1624012">
                    <a:moveTo>
                      <a:pt x="628650" y="0"/>
                    </a:moveTo>
                    <a:lnTo>
                      <a:pt x="826294" y="0"/>
                    </a:lnTo>
                    <a:lnTo>
                      <a:pt x="1193007" y="383381"/>
                    </a:lnTo>
                    <a:lnTo>
                      <a:pt x="1247775" y="802481"/>
                    </a:lnTo>
                    <a:lnTo>
                      <a:pt x="847725" y="1624012"/>
                    </a:lnTo>
                    <a:lnTo>
                      <a:pt x="0" y="652462"/>
                    </a:lnTo>
                    <a:lnTo>
                      <a:pt x="628650"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3" name="任意多边形: 形状 102">
                <a:extLst>
                  <a:ext uri="{FF2B5EF4-FFF2-40B4-BE49-F238E27FC236}">
                    <a16:creationId xmlns:a16="http://schemas.microsoft.com/office/drawing/2014/main" id="{A9A175FB-4CEC-11C0-5DBE-0861532DCC91}"/>
                  </a:ext>
                </a:extLst>
              </p:cNvPr>
              <p:cNvSpPr/>
              <p:nvPr/>
            </p:nvSpPr>
            <p:spPr>
              <a:xfrm>
                <a:off x="4836319" y="4912519"/>
                <a:ext cx="750094" cy="707231"/>
              </a:xfrm>
              <a:custGeom>
                <a:avLst/>
                <a:gdLst>
                  <a:gd name="connsiteX0" fmla="*/ 0 w 750094"/>
                  <a:gd name="connsiteY0" fmla="*/ 16669 h 707231"/>
                  <a:gd name="connsiteX1" fmla="*/ 621506 w 750094"/>
                  <a:gd name="connsiteY1" fmla="*/ 0 h 707231"/>
                  <a:gd name="connsiteX2" fmla="*/ 750094 w 750094"/>
                  <a:gd name="connsiteY2" fmla="*/ 45244 h 707231"/>
                  <a:gd name="connsiteX3" fmla="*/ 102394 w 750094"/>
                  <a:gd name="connsiteY3" fmla="*/ 707231 h 707231"/>
                  <a:gd name="connsiteX4" fmla="*/ 16669 w 750094"/>
                  <a:gd name="connsiteY4" fmla="*/ 395287 h 707231"/>
                  <a:gd name="connsiteX5" fmla="*/ 0 w 750094"/>
                  <a:gd name="connsiteY5" fmla="*/ 16669 h 70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0094" h="707231">
                    <a:moveTo>
                      <a:pt x="0" y="16669"/>
                    </a:moveTo>
                    <a:lnTo>
                      <a:pt x="621506" y="0"/>
                    </a:lnTo>
                    <a:lnTo>
                      <a:pt x="750094" y="45244"/>
                    </a:lnTo>
                    <a:lnTo>
                      <a:pt x="102394" y="707231"/>
                    </a:lnTo>
                    <a:lnTo>
                      <a:pt x="16669" y="395287"/>
                    </a:lnTo>
                    <a:lnTo>
                      <a:pt x="0" y="166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4" name="任意多边形: 形状 103">
                <a:extLst>
                  <a:ext uri="{FF2B5EF4-FFF2-40B4-BE49-F238E27FC236}">
                    <a16:creationId xmlns:a16="http://schemas.microsoft.com/office/drawing/2014/main" id="{876514F4-0A4A-6DCC-4DA8-4C25841725DC}"/>
                  </a:ext>
                </a:extLst>
              </p:cNvPr>
              <p:cNvSpPr/>
              <p:nvPr/>
            </p:nvSpPr>
            <p:spPr>
              <a:xfrm>
                <a:off x="4291013" y="4907756"/>
                <a:ext cx="559593" cy="533400"/>
              </a:xfrm>
              <a:custGeom>
                <a:avLst/>
                <a:gdLst>
                  <a:gd name="connsiteX0" fmla="*/ 185737 w 559593"/>
                  <a:gd name="connsiteY0" fmla="*/ 0 h 533400"/>
                  <a:gd name="connsiteX1" fmla="*/ 526256 w 559593"/>
                  <a:gd name="connsiteY1" fmla="*/ 21432 h 533400"/>
                  <a:gd name="connsiteX2" fmla="*/ 559593 w 559593"/>
                  <a:gd name="connsiteY2" fmla="*/ 407194 h 533400"/>
                  <a:gd name="connsiteX3" fmla="*/ 64293 w 559593"/>
                  <a:gd name="connsiteY3" fmla="*/ 533400 h 533400"/>
                  <a:gd name="connsiteX4" fmla="*/ 21431 w 559593"/>
                  <a:gd name="connsiteY4" fmla="*/ 497682 h 533400"/>
                  <a:gd name="connsiteX5" fmla="*/ 0 w 559593"/>
                  <a:gd name="connsiteY5" fmla="*/ 288132 h 533400"/>
                  <a:gd name="connsiteX6" fmla="*/ 50006 w 559593"/>
                  <a:gd name="connsiteY6" fmla="*/ 69057 h 533400"/>
                  <a:gd name="connsiteX7" fmla="*/ 107156 w 559593"/>
                  <a:gd name="connsiteY7" fmla="*/ 19050 h 533400"/>
                  <a:gd name="connsiteX8" fmla="*/ 185737 w 559593"/>
                  <a:gd name="connsiteY8"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9593" h="533400">
                    <a:moveTo>
                      <a:pt x="185737" y="0"/>
                    </a:moveTo>
                    <a:lnTo>
                      <a:pt x="526256" y="21432"/>
                    </a:lnTo>
                    <a:lnTo>
                      <a:pt x="559593" y="407194"/>
                    </a:lnTo>
                    <a:lnTo>
                      <a:pt x="64293" y="533400"/>
                    </a:lnTo>
                    <a:lnTo>
                      <a:pt x="21431" y="497682"/>
                    </a:lnTo>
                    <a:lnTo>
                      <a:pt x="0" y="288132"/>
                    </a:lnTo>
                    <a:lnTo>
                      <a:pt x="50006" y="69057"/>
                    </a:lnTo>
                    <a:lnTo>
                      <a:pt x="107156" y="19050"/>
                    </a:lnTo>
                    <a:lnTo>
                      <a:pt x="185737"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5" name="任意多边形: 形状 104">
                <a:extLst>
                  <a:ext uri="{FF2B5EF4-FFF2-40B4-BE49-F238E27FC236}">
                    <a16:creationId xmlns:a16="http://schemas.microsoft.com/office/drawing/2014/main" id="{37854803-4FB3-2B17-763C-BE1432329B32}"/>
                  </a:ext>
                </a:extLst>
              </p:cNvPr>
              <p:cNvSpPr/>
              <p:nvPr/>
            </p:nvSpPr>
            <p:spPr>
              <a:xfrm>
                <a:off x="3393281" y="4314825"/>
                <a:ext cx="1012032" cy="669131"/>
              </a:xfrm>
              <a:custGeom>
                <a:avLst/>
                <a:gdLst>
                  <a:gd name="connsiteX0" fmla="*/ 292894 w 1012032"/>
                  <a:gd name="connsiteY0" fmla="*/ 0 h 669131"/>
                  <a:gd name="connsiteX1" fmla="*/ 631032 w 1012032"/>
                  <a:gd name="connsiteY1" fmla="*/ 95250 h 669131"/>
                  <a:gd name="connsiteX2" fmla="*/ 1012032 w 1012032"/>
                  <a:gd name="connsiteY2" fmla="*/ 611981 h 669131"/>
                  <a:gd name="connsiteX3" fmla="*/ 933450 w 1012032"/>
                  <a:gd name="connsiteY3" fmla="*/ 669131 h 669131"/>
                  <a:gd name="connsiteX4" fmla="*/ 328613 w 1012032"/>
                  <a:gd name="connsiteY4" fmla="*/ 604838 h 669131"/>
                  <a:gd name="connsiteX5" fmla="*/ 0 w 1012032"/>
                  <a:gd name="connsiteY5" fmla="*/ 311944 h 669131"/>
                  <a:gd name="connsiteX6" fmla="*/ 47625 w 1012032"/>
                  <a:gd name="connsiteY6" fmla="*/ 221456 h 669131"/>
                  <a:gd name="connsiteX7" fmla="*/ 292894 w 1012032"/>
                  <a:gd name="connsiteY7"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2032" h="669131">
                    <a:moveTo>
                      <a:pt x="292894" y="0"/>
                    </a:moveTo>
                    <a:lnTo>
                      <a:pt x="631032" y="95250"/>
                    </a:lnTo>
                    <a:lnTo>
                      <a:pt x="1012032" y="611981"/>
                    </a:lnTo>
                    <a:lnTo>
                      <a:pt x="933450" y="669131"/>
                    </a:lnTo>
                    <a:lnTo>
                      <a:pt x="328613" y="604838"/>
                    </a:lnTo>
                    <a:lnTo>
                      <a:pt x="0" y="311944"/>
                    </a:lnTo>
                    <a:lnTo>
                      <a:pt x="47625" y="221456"/>
                    </a:lnTo>
                    <a:lnTo>
                      <a:pt x="29289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6" name="任意多边形: 形状 105">
                <a:extLst>
                  <a:ext uri="{FF2B5EF4-FFF2-40B4-BE49-F238E27FC236}">
                    <a16:creationId xmlns:a16="http://schemas.microsoft.com/office/drawing/2014/main" id="{638C9A5B-8A68-E66A-C4FD-3F57CD10571A}"/>
                  </a:ext>
                </a:extLst>
              </p:cNvPr>
              <p:cNvSpPr/>
              <p:nvPr/>
            </p:nvSpPr>
            <p:spPr>
              <a:xfrm>
                <a:off x="3636169" y="3833813"/>
                <a:ext cx="769144" cy="571500"/>
              </a:xfrm>
              <a:custGeom>
                <a:avLst/>
                <a:gdLst>
                  <a:gd name="connsiteX0" fmla="*/ 0 w 769144"/>
                  <a:gd name="connsiteY0" fmla="*/ 11906 h 571500"/>
                  <a:gd name="connsiteX1" fmla="*/ 390525 w 769144"/>
                  <a:gd name="connsiteY1" fmla="*/ 0 h 571500"/>
                  <a:gd name="connsiteX2" fmla="*/ 676275 w 769144"/>
                  <a:gd name="connsiteY2" fmla="*/ 226218 h 571500"/>
                  <a:gd name="connsiteX3" fmla="*/ 769144 w 769144"/>
                  <a:gd name="connsiteY3" fmla="*/ 359568 h 571500"/>
                  <a:gd name="connsiteX4" fmla="*/ 395287 w 769144"/>
                  <a:gd name="connsiteY4" fmla="*/ 571500 h 571500"/>
                  <a:gd name="connsiteX5" fmla="*/ 54769 w 769144"/>
                  <a:gd name="connsiteY5" fmla="*/ 476250 h 571500"/>
                  <a:gd name="connsiteX6" fmla="*/ 0 w 769144"/>
                  <a:gd name="connsiteY6" fmla="*/ 11906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144" h="571500">
                    <a:moveTo>
                      <a:pt x="0" y="11906"/>
                    </a:moveTo>
                    <a:lnTo>
                      <a:pt x="390525" y="0"/>
                    </a:lnTo>
                    <a:lnTo>
                      <a:pt x="676275" y="226218"/>
                    </a:lnTo>
                    <a:lnTo>
                      <a:pt x="769144" y="359568"/>
                    </a:lnTo>
                    <a:lnTo>
                      <a:pt x="395287" y="571500"/>
                    </a:lnTo>
                    <a:lnTo>
                      <a:pt x="54769" y="476250"/>
                    </a:lnTo>
                    <a:lnTo>
                      <a:pt x="0" y="119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7" name="任意多边形: 形状 106">
                <a:extLst>
                  <a:ext uri="{FF2B5EF4-FFF2-40B4-BE49-F238E27FC236}">
                    <a16:creationId xmlns:a16="http://schemas.microsoft.com/office/drawing/2014/main" id="{CC4BF512-DFB9-8BAF-E000-51F60466E8DA}"/>
                  </a:ext>
                </a:extLst>
              </p:cNvPr>
              <p:cNvSpPr/>
              <p:nvPr/>
            </p:nvSpPr>
            <p:spPr>
              <a:xfrm>
                <a:off x="2643188" y="3509963"/>
                <a:ext cx="969168" cy="466725"/>
              </a:xfrm>
              <a:custGeom>
                <a:avLst/>
                <a:gdLst>
                  <a:gd name="connsiteX0" fmla="*/ 0 w 969168"/>
                  <a:gd name="connsiteY0" fmla="*/ 226218 h 466725"/>
                  <a:gd name="connsiteX1" fmla="*/ 864393 w 969168"/>
                  <a:gd name="connsiteY1" fmla="*/ 0 h 466725"/>
                  <a:gd name="connsiteX2" fmla="*/ 969168 w 969168"/>
                  <a:gd name="connsiteY2" fmla="*/ 333375 h 466725"/>
                  <a:gd name="connsiteX3" fmla="*/ 459581 w 969168"/>
                  <a:gd name="connsiteY3" fmla="*/ 466725 h 466725"/>
                  <a:gd name="connsiteX4" fmla="*/ 0 w 969168"/>
                  <a:gd name="connsiteY4" fmla="*/ 226218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168" h="466725">
                    <a:moveTo>
                      <a:pt x="0" y="226218"/>
                    </a:moveTo>
                    <a:lnTo>
                      <a:pt x="864393" y="0"/>
                    </a:lnTo>
                    <a:lnTo>
                      <a:pt x="969168" y="333375"/>
                    </a:lnTo>
                    <a:lnTo>
                      <a:pt x="459581" y="466725"/>
                    </a:lnTo>
                    <a:lnTo>
                      <a:pt x="0" y="22621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8" name="任意多边形: 形状 107">
                <a:extLst>
                  <a:ext uri="{FF2B5EF4-FFF2-40B4-BE49-F238E27FC236}">
                    <a16:creationId xmlns:a16="http://schemas.microsoft.com/office/drawing/2014/main" id="{7712095D-5B31-91E7-0603-B66181CDB700}"/>
                  </a:ext>
                </a:extLst>
              </p:cNvPr>
              <p:cNvSpPr/>
              <p:nvPr/>
            </p:nvSpPr>
            <p:spPr>
              <a:xfrm>
                <a:off x="2962275" y="3850481"/>
                <a:ext cx="731044" cy="678657"/>
              </a:xfrm>
              <a:custGeom>
                <a:avLst/>
                <a:gdLst>
                  <a:gd name="connsiteX0" fmla="*/ 169069 w 731044"/>
                  <a:gd name="connsiteY0" fmla="*/ 123825 h 678657"/>
                  <a:gd name="connsiteX1" fmla="*/ 0 w 731044"/>
                  <a:gd name="connsiteY1" fmla="*/ 373857 h 678657"/>
                  <a:gd name="connsiteX2" fmla="*/ 476250 w 731044"/>
                  <a:gd name="connsiteY2" fmla="*/ 678657 h 678657"/>
                  <a:gd name="connsiteX3" fmla="*/ 731044 w 731044"/>
                  <a:gd name="connsiteY3" fmla="*/ 452438 h 678657"/>
                  <a:gd name="connsiteX4" fmla="*/ 654844 w 731044"/>
                  <a:gd name="connsiteY4" fmla="*/ 0 h 678657"/>
                  <a:gd name="connsiteX5" fmla="*/ 169069 w 731044"/>
                  <a:gd name="connsiteY5" fmla="*/ 123825 h 6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044" h="678657">
                    <a:moveTo>
                      <a:pt x="169069" y="123825"/>
                    </a:moveTo>
                    <a:lnTo>
                      <a:pt x="0" y="373857"/>
                    </a:lnTo>
                    <a:lnTo>
                      <a:pt x="476250" y="678657"/>
                    </a:lnTo>
                    <a:lnTo>
                      <a:pt x="731044" y="452438"/>
                    </a:lnTo>
                    <a:lnTo>
                      <a:pt x="654844" y="0"/>
                    </a:lnTo>
                    <a:lnTo>
                      <a:pt x="169069" y="1238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9" name="任意多边形: 形状 108">
                <a:extLst>
                  <a:ext uri="{FF2B5EF4-FFF2-40B4-BE49-F238E27FC236}">
                    <a16:creationId xmlns:a16="http://schemas.microsoft.com/office/drawing/2014/main" id="{31A98EAC-30C0-C8DA-C643-6A8E51243B76}"/>
                  </a:ext>
                </a:extLst>
              </p:cNvPr>
              <p:cNvSpPr/>
              <p:nvPr/>
            </p:nvSpPr>
            <p:spPr>
              <a:xfrm>
                <a:off x="2219325" y="3195638"/>
                <a:ext cx="1304925" cy="538162"/>
              </a:xfrm>
              <a:custGeom>
                <a:avLst/>
                <a:gdLst>
                  <a:gd name="connsiteX0" fmla="*/ 1059656 w 1304925"/>
                  <a:gd name="connsiteY0" fmla="*/ 47625 h 538162"/>
                  <a:gd name="connsiteX1" fmla="*/ 0 w 1304925"/>
                  <a:gd name="connsiteY1" fmla="*/ 0 h 538162"/>
                  <a:gd name="connsiteX2" fmla="*/ 207169 w 1304925"/>
                  <a:gd name="connsiteY2" fmla="*/ 466725 h 538162"/>
                  <a:gd name="connsiteX3" fmla="*/ 290513 w 1304925"/>
                  <a:gd name="connsiteY3" fmla="*/ 531018 h 538162"/>
                  <a:gd name="connsiteX4" fmla="*/ 416719 w 1304925"/>
                  <a:gd name="connsiteY4" fmla="*/ 538162 h 538162"/>
                  <a:gd name="connsiteX5" fmla="*/ 1304925 w 1304925"/>
                  <a:gd name="connsiteY5" fmla="*/ 297656 h 538162"/>
                  <a:gd name="connsiteX6" fmla="*/ 1059656 w 1304925"/>
                  <a:gd name="connsiteY6" fmla="*/ 47625 h 5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4925" h="538162">
                    <a:moveTo>
                      <a:pt x="1059656" y="47625"/>
                    </a:moveTo>
                    <a:lnTo>
                      <a:pt x="0" y="0"/>
                    </a:lnTo>
                    <a:lnTo>
                      <a:pt x="207169" y="466725"/>
                    </a:lnTo>
                    <a:lnTo>
                      <a:pt x="290513" y="531018"/>
                    </a:lnTo>
                    <a:lnTo>
                      <a:pt x="416719" y="538162"/>
                    </a:lnTo>
                    <a:lnTo>
                      <a:pt x="1304925" y="297656"/>
                    </a:lnTo>
                    <a:lnTo>
                      <a:pt x="1059656" y="476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0" name="任意多边形: 形状 109">
                <a:extLst>
                  <a:ext uri="{FF2B5EF4-FFF2-40B4-BE49-F238E27FC236}">
                    <a16:creationId xmlns:a16="http://schemas.microsoft.com/office/drawing/2014/main" id="{D43841D3-AEE0-9C74-504C-A3DEF9CA696E}"/>
                  </a:ext>
                </a:extLst>
              </p:cNvPr>
              <p:cNvSpPr/>
              <p:nvPr/>
            </p:nvSpPr>
            <p:spPr>
              <a:xfrm>
                <a:off x="2009775" y="2612231"/>
                <a:ext cx="1423988" cy="642938"/>
              </a:xfrm>
              <a:custGeom>
                <a:avLst/>
                <a:gdLst>
                  <a:gd name="connsiteX0" fmla="*/ 326231 w 1423988"/>
                  <a:gd name="connsiteY0" fmla="*/ 54769 h 642938"/>
                  <a:gd name="connsiteX1" fmla="*/ 1423988 w 1423988"/>
                  <a:gd name="connsiteY1" fmla="*/ 0 h 642938"/>
                  <a:gd name="connsiteX2" fmla="*/ 1245394 w 1423988"/>
                  <a:gd name="connsiteY2" fmla="*/ 642938 h 642938"/>
                  <a:gd name="connsiteX3" fmla="*/ 197644 w 1423988"/>
                  <a:gd name="connsiteY3" fmla="*/ 573882 h 642938"/>
                  <a:gd name="connsiteX4" fmla="*/ 0 w 1423988"/>
                  <a:gd name="connsiteY4" fmla="*/ 411957 h 642938"/>
                  <a:gd name="connsiteX5" fmla="*/ 326231 w 1423988"/>
                  <a:gd name="connsiteY5" fmla="*/ 54769 h 64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988" h="642938">
                    <a:moveTo>
                      <a:pt x="326231" y="54769"/>
                    </a:moveTo>
                    <a:lnTo>
                      <a:pt x="1423988" y="0"/>
                    </a:lnTo>
                    <a:lnTo>
                      <a:pt x="1245394" y="642938"/>
                    </a:lnTo>
                    <a:lnTo>
                      <a:pt x="197644" y="573882"/>
                    </a:lnTo>
                    <a:lnTo>
                      <a:pt x="0" y="411957"/>
                    </a:lnTo>
                    <a:lnTo>
                      <a:pt x="326231" y="547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1" name="任意多边形: 形状 110">
                <a:extLst>
                  <a:ext uri="{FF2B5EF4-FFF2-40B4-BE49-F238E27FC236}">
                    <a16:creationId xmlns:a16="http://schemas.microsoft.com/office/drawing/2014/main" id="{F51C8811-66AE-2930-7E91-D881378D3411}"/>
                  </a:ext>
                </a:extLst>
              </p:cNvPr>
              <p:cNvSpPr/>
              <p:nvPr/>
            </p:nvSpPr>
            <p:spPr>
              <a:xfrm>
                <a:off x="2340769" y="1521619"/>
                <a:ext cx="1319212" cy="1150144"/>
              </a:xfrm>
              <a:custGeom>
                <a:avLst/>
                <a:gdLst>
                  <a:gd name="connsiteX0" fmla="*/ 159544 w 1319212"/>
                  <a:gd name="connsiteY0" fmla="*/ 0 h 1150144"/>
                  <a:gd name="connsiteX1" fmla="*/ 721519 w 1319212"/>
                  <a:gd name="connsiteY1" fmla="*/ 135731 h 1150144"/>
                  <a:gd name="connsiteX2" fmla="*/ 1319212 w 1319212"/>
                  <a:gd name="connsiteY2" fmla="*/ 731044 h 1150144"/>
                  <a:gd name="connsiteX3" fmla="*/ 1316831 w 1319212"/>
                  <a:gd name="connsiteY3" fmla="*/ 947737 h 1150144"/>
                  <a:gd name="connsiteX4" fmla="*/ 1092994 w 1319212"/>
                  <a:gd name="connsiteY4" fmla="*/ 1095375 h 1150144"/>
                  <a:gd name="connsiteX5" fmla="*/ 0 w 1319212"/>
                  <a:gd name="connsiteY5" fmla="*/ 1150144 h 1150144"/>
                  <a:gd name="connsiteX6" fmla="*/ 159544 w 1319212"/>
                  <a:gd name="connsiteY6" fmla="*/ 0 h 115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212" h="1150144">
                    <a:moveTo>
                      <a:pt x="159544" y="0"/>
                    </a:moveTo>
                    <a:lnTo>
                      <a:pt x="721519" y="135731"/>
                    </a:lnTo>
                    <a:lnTo>
                      <a:pt x="1319212" y="731044"/>
                    </a:lnTo>
                    <a:cubicBezTo>
                      <a:pt x="1318418" y="803275"/>
                      <a:pt x="1317625" y="875506"/>
                      <a:pt x="1316831" y="947737"/>
                    </a:cubicBezTo>
                    <a:lnTo>
                      <a:pt x="1092994" y="1095375"/>
                    </a:lnTo>
                    <a:lnTo>
                      <a:pt x="0" y="1150144"/>
                    </a:lnTo>
                    <a:lnTo>
                      <a:pt x="1595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2" name="任意多边形: 形状 111">
                <a:extLst>
                  <a:ext uri="{FF2B5EF4-FFF2-40B4-BE49-F238E27FC236}">
                    <a16:creationId xmlns:a16="http://schemas.microsoft.com/office/drawing/2014/main" id="{3458CD52-E93D-3C81-1310-24B9164F7DF9}"/>
                  </a:ext>
                </a:extLst>
              </p:cNvPr>
              <p:cNvSpPr/>
              <p:nvPr/>
            </p:nvSpPr>
            <p:spPr>
              <a:xfrm>
                <a:off x="3050381" y="1264444"/>
                <a:ext cx="1524000" cy="983456"/>
              </a:xfrm>
              <a:custGeom>
                <a:avLst/>
                <a:gdLst>
                  <a:gd name="connsiteX0" fmla="*/ 0 w 1524000"/>
                  <a:gd name="connsiteY0" fmla="*/ 381000 h 983456"/>
                  <a:gd name="connsiteX1" fmla="*/ 230982 w 1524000"/>
                  <a:gd name="connsiteY1" fmla="*/ 278606 h 983456"/>
                  <a:gd name="connsiteX2" fmla="*/ 1223963 w 1524000"/>
                  <a:gd name="connsiteY2" fmla="*/ 0 h 983456"/>
                  <a:gd name="connsiteX3" fmla="*/ 1524000 w 1524000"/>
                  <a:gd name="connsiteY3" fmla="*/ 440531 h 983456"/>
                  <a:gd name="connsiteX4" fmla="*/ 1288257 w 1524000"/>
                  <a:gd name="connsiteY4" fmla="*/ 669131 h 983456"/>
                  <a:gd name="connsiteX5" fmla="*/ 597694 w 1524000"/>
                  <a:gd name="connsiteY5" fmla="*/ 983456 h 983456"/>
                  <a:gd name="connsiteX6" fmla="*/ 0 w 1524000"/>
                  <a:gd name="connsiteY6" fmla="*/ 381000 h 983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0" h="983456">
                    <a:moveTo>
                      <a:pt x="0" y="381000"/>
                    </a:moveTo>
                    <a:lnTo>
                      <a:pt x="230982" y="278606"/>
                    </a:lnTo>
                    <a:lnTo>
                      <a:pt x="1223963" y="0"/>
                    </a:lnTo>
                    <a:lnTo>
                      <a:pt x="1524000" y="440531"/>
                    </a:lnTo>
                    <a:lnTo>
                      <a:pt x="1288257" y="669131"/>
                    </a:lnTo>
                    <a:lnTo>
                      <a:pt x="597694" y="983456"/>
                    </a:lnTo>
                    <a:lnTo>
                      <a:pt x="0" y="38100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3" name="任意多边形: 形状 112">
                <a:extLst>
                  <a:ext uri="{FF2B5EF4-FFF2-40B4-BE49-F238E27FC236}">
                    <a16:creationId xmlns:a16="http://schemas.microsoft.com/office/drawing/2014/main" id="{1B0A6A18-3F86-DCCE-3B35-4291FEF0A9CB}"/>
                  </a:ext>
                </a:extLst>
              </p:cNvPr>
              <p:cNvSpPr/>
              <p:nvPr/>
            </p:nvSpPr>
            <p:spPr>
              <a:xfrm>
                <a:off x="4276725" y="471488"/>
                <a:ext cx="1316831" cy="1273968"/>
              </a:xfrm>
              <a:custGeom>
                <a:avLst/>
                <a:gdLst>
                  <a:gd name="connsiteX0" fmla="*/ 0 w 1316831"/>
                  <a:gd name="connsiteY0" fmla="*/ 785812 h 1273968"/>
                  <a:gd name="connsiteX1" fmla="*/ 85725 w 1316831"/>
                  <a:gd name="connsiteY1" fmla="*/ 366712 h 1273968"/>
                  <a:gd name="connsiteX2" fmla="*/ 426244 w 1316831"/>
                  <a:gd name="connsiteY2" fmla="*/ 0 h 1273968"/>
                  <a:gd name="connsiteX3" fmla="*/ 1316831 w 1316831"/>
                  <a:gd name="connsiteY3" fmla="*/ 576262 h 1273968"/>
                  <a:gd name="connsiteX4" fmla="*/ 659606 w 1316831"/>
                  <a:gd name="connsiteY4" fmla="*/ 1273968 h 1273968"/>
                  <a:gd name="connsiteX5" fmla="*/ 302419 w 1316831"/>
                  <a:gd name="connsiteY5" fmla="*/ 1226343 h 1273968"/>
                  <a:gd name="connsiteX6" fmla="*/ 0 w 1316831"/>
                  <a:gd name="connsiteY6" fmla="*/ 785812 h 127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6831" h="1273968">
                    <a:moveTo>
                      <a:pt x="0" y="785812"/>
                    </a:moveTo>
                    <a:lnTo>
                      <a:pt x="85725" y="366712"/>
                    </a:lnTo>
                    <a:lnTo>
                      <a:pt x="426244" y="0"/>
                    </a:lnTo>
                    <a:lnTo>
                      <a:pt x="1316831" y="576262"/>
                    </a:lnTo>
                    <a:lnTo>
                      <a:pt x="659606" y="1273968"/>
                    </a:lnTo>
                    <a:lnTo>
                      <a:pt x="302419" y="1226343"/>
                    </a:lnTo>
                    <a:lnTo>
                      <a:pt x="0" y="7858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67" name="直接连接符 66">
              <a:extLst>
                <a:ext uri="{FF2B5EF4-FFF2-40B4-BE49-F238E27FC236}">
                  <a16:creationId xmlns:a16="http://schemas.microsoft.com/office/drawing/2014/main" id="{B99D050E-8DDC-EEE6-2D1D-CACD0D571566}"/>
                </a:ext>
              </a:extLst>
            </p:cNvPr>
            <p:cNvCxnSpPr>
              <a:cxnSpLocks/>
            </p:cNvCxnSpPr>
            <p:nvPr/>
          </p:nvCxnSpPr>
          <p:spPr>
            <a:xfrm>
              <a:off x="5226050" y="3086100"/>
              <a:ext cx="1479550" cy="1443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9C07C4EF-BE48-35C0-FC63-668494B577FF}"/>
                </a:ext>
              </a:extLst>
            </p:cNvPr>
            <p:cNvCxnSpPr>
              <a:cxnSpLocks/>
            </p:cNvCxnSpPr>
            <p:nvPr/>
          </p:nvCxnSpPr>
          <p:spPr>
            <a:xfrm>
              <a:off x="5226050" y="3086100"/>
              <a:ext cx="1546225" cy="686991"/>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8D136663-36EC-D954-FD11-B079949573C6}"/>
                </a:ext>
              </a:extLst>
            </p:cNvPr>
            <p:cNvCxnSpPr>
              <a:cxnSpLocks/>
            </p:cNvCxnSpPr>
            <p:nvPr/>
          </p:nvCxnSpPr>
          <p:spPr>
            <a:xfrm flipV="1">
              <a:off x="5226050" y="3078154"/>
              <a:ext cx="2440384" cy="19438"/>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0AC99FF5-6BBD-5939-AA96-521A5A0CBD13}"/>
                </a:ext>
              </a:extLst>
            </p:cNvPr>
            <p:cNvCxnSpPr>
              <a:cxnSpLocks/>
            </p:cNvCxnSpPr>
            <p:nvPr/>
          </p:nvCxnSpPr>
          <p:spPr>
            <a:xfrm flipV="1">
              <a:off x="5211366" y="2718598"/>
              <a:ext cx="2570559" cy="367502"/>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011FEB41-FF08-3321-BB23-8F1D84ED02AB}"/>
                </a:ext>
              </a:extLst>
            </p:cNvPr>
            <p:cNvCxnSpPr>
              <a:cxnSpLocks/>
            </p:cNvCxnSpPr>
            <p:nvPr/>
          </p:nvCxnSpPr>
          <p:spPr>
            <a:xfrm flipV="1">
              <a:off x="5208985" y="2051232"/>
              <a:ext cx="1982390" cy="1034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72" name="直接连接符 71">
              <a:extLst>
                <a:ext uri="{FF2B5EF4-FFF2-40B4-BE49-F238E27FC236}">
                  <a16:creationId xmlns:a16="http://schemas.microsoft.com/office/drawing/2014/main" id="{BF479A77-84A5-DB20-4E93-F1D8D57ACF84}"/>
                </a:ext>
              </a:extLst>
            </p:cNvPr>
            <p:cNvCxnSpPr>
              <a:cxnSpLocks/>
            </p:cNvCxnSpPr>
            <p:nvPr/>
          </p:nvCxnSpPr>
          <p:spPr>
            <a:xfrm flipV="1">
              <a:off x="5223669" y="2072707"/>
              <a:ext cx="1793874" cy="1013393"/>
            </a:xfrm>
            <a:prstGeom prst="line">
              <a:avLst/>
            </a:prstGeom>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B7086D01-01A8-BEB5-70BD-8561FF069756}"/>
                </a:ext>
              </a:extLst>
            </p:cNvPr>
            <p:cNvCxnSpPr>
              <a:cxnSpLocks/>
            </p:cNvCxnSpPr>
            <p:nvPr/>
          </p:nvCxnSpPr>
          <p:spPr>
            <a:xfrm flipV="1">
              <a:off x="5206604" y="1670232"/>
              <a:ext cx="1142999" cy="1415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8E9C49F8-55B7-6416-C164-39F7A46D2743}"/>
                </a:ext>
              </a:extLst>
            </p:cNvPr>
            <p:cNvCxnSpPr>
              <a:cxnSpLocks/>
            </p:cNvCxnSpPr>
            <p:nvPr/>
          </p:nvCxnSpPr>
          <p:spPr>
            <a:xfrm flipV="1">
              <a:off x="5214143" y="2486025"/>
              <a:ext cx="2696688" cy="592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75" name="直接连接符 74">
              <a:extLst>
                <a:ext uri="{FF2B5EF4-FFF2-40B4-BE49-F238E27FC236}">
                  <a16:creationId xmlns:a16="http://schemas.microsoft.com/office/drawing/2014/main" id="{7FC751ED-EC8C-9BB2-35B3-98D2733029F3}"/>
                </a:ext>
              </a:extLst>
            </p:cNvPr>
            <p:cNvCxnSpPr>
              <a:cxnSpLocks/>
            </p:cNvCxnSpPr>
            <p:nvPr/>
          </p:nvCxnSpPr>
          <p:spPr>
            <a:xfrm flipV="1">
              <a:off x="5210809" y="1090612"/>
              <a:ext cx="1328104" cy="2001612"/>
            </a:xfrm>
            <a:prstGeom prst="line">
              <a:avLst/>
            </a:prstGeom>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79AAF715-5211-006A-8E59-48A4386DBE3D}"/>
                </a:ext>
              </a:extLst>
            </p:cNvPr>
            <p:cNvCxnSpPr>
              <a:cxnSpLocks/>
            </p:cNvCxnSpPr>
            <p:nvPr/>
          </p:nvCxnSpPr>
          <p:spPr>
            <a:xfrm flipV="1">
              <a:off x="5210809" y="1595438"/>
              <a:ext cx="286624" cy="1490662"/>
            </a:xfrm>
            <a:prstGeom prst="line">
              <a:avLst/>
            </a:prstGeom>
          </p:spPr>
          <p:style>
            <a:lnRef idx="2">
              <a:schemeClr val="accent1"/>
            </a:lnRef>
            <a:fillRef idx="0">
              <a:schemeClr val="accent1"/>
            </a:fillRef>
            <a:effectRef idx="1">
              <a:schemeClr val="accent1"/>
            </a:effectRef>
            <a:fontRef idx="minor">
              <a:schemeClr val="tx1"/>
            </a:fontRef>
          </p:style>
        </p:cxnSp>
        <p:cxnSp>
          <p:nvCxnSpPr>
            <p:cNvPr id="77" name="直接连接符 76">
              <a:extLst>
                <a:ext uri="{FF2B5EF4-FFF2-40B4-BE49-F238E27FC236}">
                  <a16:creationId xmlns:a16="http://schemas.microsoft.com/office/drawing/2014/main" id="{C369C9F7-F280-53C6-60D8-83E643D7AC9B}"/>
                </a:ext>
              </a:extLst>
            </p:cNvPr>
            <p:cNvCxnSpPr>
              <a:cxnSpLocks/>
            </p:cNvCxnSpPr>
            <p:nvPr/>
          </p:nvCxnSpPr>
          <p:spPr>
            <a:xfrm flipH="1" flipV="1">
              <a:off x="4942285" y="1261360"/>
              <a:ext cx="268524" cy="1824740"/>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B3E3A867-7E5A-2D3A-7ED4-093157D3D41F}"/>
                </a:ext>
              </a:extLst>
            </p:cNvPr>
            <p:cNvCxnSpPr>
              <a:cxnSpLocks/>
            </p:cNvCxnSpPr>
            <p:nvPr/>
          </p:nvCxnSpPr>
          <p:spPr>
            <a:xfrm flipH="1" flipV="1">
              <a:off x="3928505" y="1703433"/>
              <a:ext cx="1282304" cy="1360465"/>
            </a:xfrm>
            <a:prstGeom prst="line">
              <a:avLst/>
            </a:prstGeom>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22D39648-9BBD-9BA1-091F-44000C08ABA0}"/>
                </a:ext>
              </a:extLst>
            </p:cNvPr>
            <p:cNvCxnSpPr>
              <a:cxnSpLocks/>
            </p:cNvCxnSpPr>
            <p:nvPr/>
          </p:nvCxnSpPr>
          <p:spPr>
            <a:xfrm flipH="1" flipV="1">
              <a:off x="2954258" y="2345531"/>
              <a:ext cx="2259885" cy="739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80" name="直接连接符 79">
              <a:extLst>
                <a:ext uri="{FF2B5EF4-FFF2-40B4-BE49-F238E27FC236}">
                  <a16:creationId xmlns:a16="http://schemas.microsoft.com/office/drawing/2014/main" id="{19D024F1-2822-8757-3CC8-4F2C4BC1FCDC}"/>
                </a:ext>
              </a:extLst>
            </p:cNvPr>
            <p:cNvCxnSpPr>
              <a:cxnSpLocks/>
            </p:cNvCxnSpPr>
            <p:nvPr/>
          </p:nvCxnSpPr>
          <p:spPr>
            <a:xfrm flipH="1" flipV="1">
              <a:off x="3000375" y="2929765"/>
              <a:ext cx="2210434" cy="155316"/>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1897EDFE-44DE-9E6C-F788-3D7F29B38E42}"/>
                </a:ext>
              </a:extLst>
            </p:cNvPr>
            <p:cNvCxnSpPr>
              <a:cxnSpLocks/>
            </p:cNvCxnSpPr>
            <p:nvPr/>
          </p:nvCxnSpPr>
          <p:spPr>
            <a:xfrm flipH="1">
              <a:off x="2962275" y="3081381"/>
              <a:ext cx="2251868" cy="459270"/>
            </a:xfrm>
            <a:prstGeom prst="line">
              <a:avLst/>
            </a:prstGeom>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C3F4A0DC-6F0C-1E69-29B0-5DC8C8A6D2FC}"/>
                </a:ext>
              </a:extLst>
            </p:cNvPr>
            <p:cNvCxnSpPr>
              <a:cxnSpLocks/>
            </p:cNvCxnSpPr>
            <p:nvPr/>
          </p:nvCxnSpPr>
          <p:spPr>
            <a:xfrm flipH="1">
              <a:off x="3050381" y="3094822"/>
              <a:ext cx="2163762" cy="662429"/>
            </a:xfrm>
            <a:prstGeom prst="line">
              <a:avLst/>
            </a:prstGeom>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36800F2A-3E3E-0E40-FC81-8C40F9278114}"/>
                </a:ext>
              </a:extLst>
            </p:cNvPr>
            <p:cNvCxnSpPr>
              <a:cxnSpLocks/>
            </p:cNvCxnSpPr>
            <p:nvPr/>
          </p:nvCxnSpPr>
          <p:spPr>
            <a:xfrm flipH="1">
              <a:off x="3240209" y="3104920"/>
              <a:ext cx="1976315" cy="1098406"/>
            </a:xfrm>
            <a:prstGeom prst="line">
              <a:avLst/>
            </a:prstGeom>
          </p:spPr>
          <p:style>
            <a:lnRef idx="2">
              <a:schemeClr val="accent1"/>
            </a:lnRef>
            <a:fillRef idx="0">
              <a:schemeClr val="accent1"/>
            </a:fillRef>
            <a:effectRef idx="1">
              <a:schemeClr val="accent1"/>
            </a:effectRef>
            <a:fontRef idx="minor">
              <a:schemeClr val="tx1"/>
            </a:fontRef>
          </p:style>
        </p:cxnSp>
        <p:cxnSp>
          <p:nvCxnSpPr>
            <p:cNvPr id="84" name="直接连接符 83">
              <a:extLst>
                <a:ext uri="{FF2B5EF4-FFF2-40B4-BE49-F238E27FC236}">
                  <a16:creationId xmlns:a16="http://schemas.microsoft.com/office/drawing/2014/main" id="{5DB36984-CFBF-1B8C-58DC-8715B26DEEDD}"/>
                </a:ext>
              </a:extLst>
            </p:cNvPr>
            <p:cNvCxnSpPr>
              <a:cxnSpLocks/>
            </p:cNvCxnSpPr>
            <p:nvPr/>
          </p:nvCxnSpPr>
          <p:spPr>
            <a:xfrm flipH="1">
              <a:off x="4121271" y="3106314"/>
              <a:ext cx="1100889" cy="1012431"/>
            </a:xfrm>
            <a:prstGeom prst="line">
              <a:avLst/>
            </a:prstGeom>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1994E671-4929-8F77-F2B4-2729FE6AAD0D}"/>
                </a:ext>
              </a:extLst>
            </p:cNvPr>
            <p:cNvCxnSpPr>
              <a:cxnSpLocks/>
            </p:cNvCxnSpPr>
            <p:nvPr/>
          </p:nvCxnSpPr>
          <p:spPr>
            <a:xfrm flipH="1">
              <a:off x="3833594" y="3098596"/>
              <a:ext cx="1390075" cy="1588407"/>
            </a:xfrm>
            <a:prstGeom prst="line">
              <a:avLst/>
            </a:prstGeom>
          </p:spPr>
          <p:style>
            <a:lnRef idx="2">
              <a:schemeClr val="accent1"/>
            </a:lnRef>
            <a:fillRef idx="0">
              <a:schemeClr val="accent1"/>
            </a:fillRef>
            <a:effectRef idx="1">
              <a:schemeClr val="accent1"/>
            </a:effectRef>
            <a:fontRef idx="minor">
              <a:schemeClr val="tx1"/>
            </a:fontRef>
          </p:style>
        </p:cxnSp>
        <p:cxnSp>
          <p:nvCxnSpPr>
            <p:cNvPr id="86" name="直接连接符 85">
              <a:extLst>
                <a:ext uri="{FF2B5EF4-FFF2-40B4-BE49-F238E27FC236}">
                  <a16:creationId xmlns:a16="http://schemas.microsoft.com/office/drawing/2014/main" id="{131A76A0-4C2C-FD1C-8821-AC3A48DFC630}"/>
                </a:ext>
              </a:extLst>
            </p:cNvPr>
            <p:cNvCxnSpPr>
              <a:cxnSpLocks/>
            </p:cNvCxnSpPr>
            <p:nvPr/>
          </p:nvCxnSpPr>
          <p:spPr>
            <a:xfrm flipH="1">
              <a:off x="4736306" y="3090850"/>
              <a:ext cx="477837" cy="2224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直接连接符 86">
              <a:extLst>
                <a:ext uri="{FF2B5EF4-FFF2-40B4-BE49-F238E27FC236}">
                  <a16:creationId xmlns:a16="http://schemas.microsoft.com/office/drawing/2014/main" id="{6478C5A4-F42B-CEE2-7C65-4920232DB002}"/>
                </a:ext>
              </a:extLst>
            </p:cNvPr>
            <p:cNvCxnSpPr>
              <a:cxnSpLocks/>
            </p:cNvCxnSpPr>
            <p:nvPr/>
          </p:nvCxnSpPr>
          <p:spPr>
            <a:xfrm flipH="1">
              <a:off x="4964906" y="3092224"/>
              <a:ext cx="257254" cy="2241776"/>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BB276A5C-8BDC-CD3D-3A78-7BAFA93ED72B}"/>
                </a:ext>
              </a:extLst>
            </p:cNvPr>
            <p:cNvCxnSpPr>
              <a:cxnSpLocks/>
            </p:cNvCxnSpPr>
            <p:nvPr/>
          </p:nvCxnSpPr>
          <p:spPr>
            <a:xfrm>
              <a:off x="5222160" y="3106314"/>
              <a:ext cx="108665" cy="2490326"/>
            </a:xfrm>
            <a:prstGeom prst="line">
              <a:avLst/>
            </a:prstGeom>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DB0AE32C-47C5-181C-EA38-A6B9ADDBDE02}"/>
                </a:ext>
              </a:extLst>
            </p:cNvPr>
            <p:cNvCxnSpPr>
              <a:cxnSpLocks/>
            </p:cNvCxnSpPr>
            <p:nvPr/>
          </p:nvCxnSpPr>
          <p:spPr>
            <a:xfrm>
              <a:off x="5214143" y="3092224"/>
              <a:ext cx="1453357" cy="1676626"/>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7" name="组合 6">
            <a:extLst>
              <a:ext uri="{FF2B5EF4-FFF2-40B4-BE49-F238E27FC236}">
                <a16:creationId xmlns:a16="http://schemas.microsoft.com/office/drawing/2014/main" id="{57E8AE3A-4ED5-DE1D-9967-AE2216D7329A}"/>
              </a:ext>
            </a:extLst>
          </p:cNvPr>
          <p:cNvGrpSpPr/>
          <p:nvPr/>
        </p:nvGrpSpPr>
        <p:grpSpPr>
          <a:xfrm>
            <a:off x="4231662" y="1608641"/>
            <a:ext cx="3545435" cy="3102257"/>
            <a:chOff x="1237672" y="0"/>
            <a:chExt cx="8323289" cy="6770255"/>
          </a:xfrm>
        </p:grpSpPr>
        <p:grpSp>
          <p:nvGrpSpPr>
            <p:cNvPr id="30" name="组合 29">
              <a:extLst>
                <a:ext uri="{FF2B5EF4-FFF2-40B4-BE49-F238E27FC236}">
                  <a16:creationId xmlns:a16="http://schemas.microsoft.com/office/drawing/2014/main" id="{4CD845CC-CBA0-AF8D-BAC1-3433C7A1D11E}"/>
                </a:ext>
              </a:extLst>
            </p:cNvPr>
            <p:cNvGrpSpPr/>
            <p:nvPr/>
          </p:nvGrpSpPr>
          <p:grpSpPr>
            <a:xfrm>
              <a:off x="1237672" y="0"/>
              <a:ext cx="8323289" cy="6770255"/>
              <a:chOff x="1237672" y="0"/>
              <a:chExt cx="8323289" cy="6770255"/>
            </a:xfrm>
          </p:grpSpPr>
          <p:grpSp>
            <p:nvGrpSpPr>
              <p:cNvPr id="47" name="组合 46">
                <a:extLst>
                  <a:ext uri="{FF2B5EF4-FFF2-40B4-BE49-F238E27FC236}">
                    <a16:creationId xmlns:a16="http://schemas.microsoft.com/office/drawing/2014/main" id="{37D2E8DA-EAB5-EF53-020E-967359A8D95D}"/>
                  </a:ext>
                </a:extLst>
              </p:cNvPr>
              <p:cNvGrpSpPr/>
              <p:nvPr/>
            </p:nvGrpSpPr>
            <p:grpSpPr>
              <a:xfrm>
                <a:off x="1237672" y="0"/>
                <a:ext cx="8323289" cy="6770255"/>
                <a:chOff x="1237672" y="0"/>
                <a:chExt cx="8323289" cy="6770255"/>
              </a:xfrm>
            </p:grpSpPr>
            <p:pic>
              <p:nvPicPr>
                <p:cNvPr id="64" name="图片 63" descr="图表, 雷达图&#10;&#10;描述已自动生成">
                  <a:extLst>
                    <a:ext uri="{FF2B5EF4-FFF2-40B4-BE49-F238E27FC236}">
                      <a16:creationId xmlns:a16="http://schemas.microsoft.com/office/drawing/2014/main" id="{D225CB8F-80F8-AC96-EAF1-73D87BEDE3E4}"/>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65" name="任意多边形: 形状 64">
                  <a:extLst>
                    <a:ext uri="{FF2B5EF4-FFF2-40B4-BE49-F238E27FC236}">
                      <a16:creationId xmlns:a16="http://schemas.microsoft.com/office/drawing/2014/main" id="{1694A663-72D8-93CC-57A9-F1D81A0F024C}"/>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48" name="任意多边形: 形状 47">
                <a:extLst>
                  <a:ext uri="{FF2B5EF4-FFF2-40B4-BE49-F238E27FC236}">
                    <a16:creationId xmlns:a16="http://schemas.microsoft.com/office/drawing/2014/main" id="{A554B826-9D54-5A11-B997-54B551DA0FC0}"/>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9" name="任意多边形: 形状 48">
                <a:extLst>
                  <a:ext uri="{FF2B5EF4-FFF2-40B4-BE49-F238E27FC236}">
                    <a16:creationId xmlns:a16="http://schemas.microsoft.com/office/drawing/2014/main" id="{CE3F3BA6-6C93-F7BB-C04A-9A0A923EE46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0" name="任意多边形: 形状 49">
                <a:extLst>
                  <a:ext uri="{FF2B5EF4-FFF2-40B4-BE49-F238E27FC236}">
                    <a16:creationId xmlns:a16="http://schemas.microsoft.com/office/drawing/2014/main" id="{DC3BADFC-5B45-74E4-9962-93ECE55402BE}"/>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1" name="任意多边形: 形状 50">
                <a:extLst>
                  <a:ext uri="{FF2B5EF4-FFF2-40B4-BE49-F238E27FC236}">
                    <a16:creationId xmlns:a16="http://schemas.microsoft.com/office/drawing/2014/main" id="{27CB1D25-E588-7FD5-5573-20FB460E7A05}"/>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 name="任意多边形: 形状 51">
                <a:extLst>
                  <a:ext uri="{FF2B5EF4-FFF2-40B4-BE49-F238E27FC236}">
                    <a16:creationId xmlns:a16="http://schemas.microsoft.com/office/drawing/2014/main" id="{BE27AC1A-55EB-8976-E9E2-F425CC24A857}"/>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3" name="任意多边形: 形状 52">
                <a:extLst>
                  <a:ext uri="{FF2B5EF4-FFF2-40B4-BE49-F238E27FC236}">
                    <a16:creationId xmlns:a16="http://schemas.microsoft.com/office/drawing/2014/main" id="{7D21BDC7-7A43-8697-0B52-5F12DCE8AA1F}"/>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4" name="任意多边形: 形状 53">
                <a:extLst>
                  <a:ext uri="{FF2B5EF4-FFF2-40B4-BE49-F238E27FC236}">
                    <a16:creationId xmlns:a16="http://schemas.microsoft.com/office/drawing/2014/main" id="{6AFD3B5D-CA62-2C64-987C-BE72A1045367}"/>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5" name="任意多边形: 形状 54">
                <a:extLst>
                  <a:ext uri="{FF2B5EF4-FFF2-40B4-BE49-F238E27FC236}">
                    <a16:creationId xmlns:a16="http://schemas.microsoft.com/office/drawing/2014/main" id="{80557DAF-6F9D-2315-7247-B0C860B9744D}"/>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6" name="任意多边形: 形状 55">
                <a:extLst>
                  <a:ext uri="{FF2B5EF4-FFF2-40B4-BE49-F238E27FC236}">
                    <a16:creationId xmlns:a16="http://schemas.microsoft.com/office/drawing/2014/main" id="{67FDA41A-7189-181B-EFDC-A54CFB401019}"/>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7" name="任意多边形: 形状 56">
                <a:extLst>
                  <a:ext uri="{FF2B5EF4-FFF2-40B4-BE49-F238E27FC236}">
                    <a16:creationId xmlns:a16="http://schemas.microsoft.com/office/drawing/2014/main" id="{57C28CBD-3493-D4DA-20AD-244428F396A9}"/>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8" name="任意多边形: 形状 57">
                <a:extLst>
                  <a:ext uri="{FF2B5EF4-FFF2-40B4-BE49-F238E27FC236}">
                    <a16:creationId xmlns:a16="http://schemas.microsoft.com/office/drawing/2014/main" id="{3A0EC41D-6DC2-A2BA-5C8E-12F7095A74BE}"/>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9" name="任意多边形: 形状 58">
                <a:extLst>
                  <a:ext uri="{FF2B5EF4-FFF2-40B4-BE49-F238E27FC236}">
                    <a16:creationId xmlns:a16="http://schemas.microsoft.com/office/drawing/2014/main" id="{7C1E2C1C-5E6B-60FF-2D3B-A7BB142C611C}"/>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0" name="任意多边形: 形状 59">
                <a:extLst>
                  <a:ext uri="{FF2B5EF4-FFF2-40B4-BE49-F238E27FC236}">
                    <a16:creationId xmlns:a16="http://schemas.microsoft.com/office/drawing/2014/main" id="{1A97AD79-33F5-4604-014D-655B4936834E}"/>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1" name="任意多边形: 形状 60">
                <a:extLst>
                  <a:ext uri="{FF2B5EF4-FFF2-40B4-BE49-F238E27FC236}">
                    <a16:creationId xmlns:a16="http://schemas.microsoft.com/office/drawing/2014/main" id="{5CFD50DD-8C6A-8719-992D-F282FB212F18}"/>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2" name="任意多边形: 形状 61">
                <a:extLst>
                  <a:ext uri="{FF2B5EF4-FFF2-40B4-BE49-F238E27FC236}">
                    <a16:creationId xmlns:a16="http://schemas.microsoft.com/office/drawing/2014/main" id="{62FE39D8-7B27-850F-26F6-B286729B2B5D}"/>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3" name="任意多边形: 形状 62">
                <a:extLst>
                  <a:ext uri="{FF2B5EF4-FFF2-40B4-BE49-F238E27FC236}">
                    <a16:creationId xmlns:a16="http://schemas.microsoft.com/office/drawing/2014/main" id="{E9B1363F-570B-3BEC-7573-6B9368094F2F}"/>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31" name="直接连接符 30">
              <a:extLst>
                <a:ext uri="{FF2B5EF4-FFF2-40B4-BE49-F238E27FC236}">
                  <a16:creationId xmlns:a16="http://schemas.microsoft.com/office/drawing/2014/main" id="{59FB069E-8847-3E21-3D9F-2379F935E90E}"/>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963540AB-BF87-F5A4-90C5-3F8074AE21DF}"/>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7785C343-8877-E5EE-1AEC-BF9BFEBE2FBC}"/>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E3FED488-75A4-B4F7-F5DD-E8A6480CC409}"/>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532A3AD7-575E-F0B5-2B02-D642C14C04D6}"/>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369A7C53-9C08-84DC-6B1E-EE7E1A275B7E}"/>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D70163B3-CC82-57AB-C242-9D2DCCB91201}"/>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B304B452-EA1D-DD31-7FE7-711B7C29CFC1}"/>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7EAFF315-B0FB-1851-343B-9D8F3BCC9549}"/>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45F4CC8B-3DFD-5670-E12C-EC9040F9C547}"/>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E7C248AF-C6D7-CC18-079D-5AED7FEDD6E0}"/>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B37B8E3C-228E-4607-D212-C3659C579A8F}"/>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A768F306-4B64-1ED3-9F28-19A313288E30}"/>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F1FFEFF1-CAE8-6F3D-BF01-13D8A30C8B3E}"/>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51A132C8-5023-66E8-131B-5733E2F77D3E}"/>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9DE689D0-7AC8-C7D1-911D-11CEBAA2F24D}"/>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8" name="组合 7">
            <a:extLst>
              <a:ext uri="{FF2B5EF4-FFF2-40B4-BE49-F238E27FC236}">
                <a16:creationId xmlns:a16="http://schemas.microsoft.com/office/drawing/2014/main" id="{6EE6A7F5-BBC1-1032-D5F5-E9D34F24A358}"/>
              </a:ext>
            </a:extLst>
          </p:cNvPr>
          <p:cNvGrpSpPr/>
          <p:nvPr/>
        </p:nvGrpSpPr>
        <p:grpSpPr>
          <a:xfrm>
            <a:off x="119472" y="1608642"/>
            <a:ext cx="3545435" cy="3102257"/>
            <a:chOff x="1237672" y="0"/>
            <a:chExt cx="8323289" cy="6770255"/>
          </a:xfrm>
        </p:grpSpPr>
        <p:grpSp>
          <p:nvGrpSpPr>
            <p:cNvPr id="9" name="组合 8">
              <a:extLst>
                <a:ext uri="{FF2B5EF4-FFF2-40B4-BE49-F238E27FC236}">
                  <a16:creationId xmlns:a16="http://schemas.microsoft.com/office/drawing/2014/main" id="{877CABDC-9451-A870-9CEF-CA988ACB310D}"/>
                </a:ext>
              </a:extLst>
            </p:cNvPr>
            <p:cNvGrpSpPr/>
            <p:nvPr/>
          </p:nvGrpSpPr>
          <p:grpSpPr>
            <a:xfrm>
              <a:off x="1237672" y="0"/>
              <a:ext cx="8323289" cy="6770255"/>
              <a:chOff x="1237672" y="0"/>
              <a:chExt cx="8323289" cy="6770255"/>
            </a:xfrm>
          </p:grpSpPr>
          <p:pic>
            <p:nvPicPr>
              <p:cNvPr id="19" name="图片 18" descr="图表, 雷达图&#10;&#10;描述已自动生成">
                <a:extLst>
                  <a:ext uri="{FF2B5EF4-FFF2-40B4-BE49-F238E27FC236}">
                    <a16:creationId xmlns:a16="http://schemas.microsoft.com/office/drawing/2014/main" id="{7FE568FC-0AA9-61C0-6CB1-7F8719C91FB4}"/>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20" name="任意多边形: 形状 19">
                <a:extLst>
                  <a:ext uri="{FF2B5EF4-FFF2-40B4-BE49-F238E27FC236}">
                    <a16:creationId xmlns:a16="http://schemas.microsoft.com/office/drawing/2014/main" id="{78F37F51-4AA6-6CCF-335E-0A0DD56F2D28}"/>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任意多边形: 形状 20">
                <a:extLst>
                  <a:ext uri="{FF2B5EF4-FFF2-40B4-BE49-F238E27FC236}">
                    <a16:creationId xmlns:a16="http://schemas.microsoft.com/office/drawing/2014/main" id="{C4900782-E012-ADEC-E7F0-80E9AEE3AFA6}"/>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任意多边形: 形状 21">
                <a:extLst>
                  <a:ext uri="{FF2B5EF4-FFF2-40B4-BE49-F238E27FC236}">
                    <a16:creationId xmlns:a16="http://schemas.microsoft.com/office/drawing/2014/main" id="{0925B454-7650-272D-3C1A-07C541B032B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任意多边形: 形状 22">
                <a:extLst>
                  <a:ext uri="{FF2B5EF4-FFF2-40B4-BE49-F238E27FC236}">
                    <a16:creationId xmlns:a16="http://schemas.microsoft.com/office/drawing/2014/main" id="{80E1CDDA-F610-F03A-CEA2-2C2DCA46D274}"/>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任意多边形: 形状 23">
                <a:extLst>
                  <a:ext uri="{FF2B5EF4-FFF2-40B4-BE49-F238E27FC236}">
                    <a16:creationId xmlns:a16="http://schemas.microsoft.com/office/drawing/2014/main" id="{8757964A-F584-4A36-C169-0727EDD2EC0B}"/>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任意多边形: 形状 24">
                <a:extLst>
                  <a:ext uri="{FF2B5EF4-FFF2-40B4-BE49-F238E27FC236}">
                    <a16:creationId xmlns:a16="http://schemas.microsoft.com/office/drawing/2014/main" id="{E624B0AD-4F70-93B1-9E85-0F995E88EB2F}"/>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任意多边形: 形状 25">
                <a:extLst>
                  <a:ext uri="{FF2B5EF4-FFF2-40B4-BE49-F238E27FC236}">
                    <a16:creationId xmlns:a16="http://schemas.microsoft.com/office/drawing/2014/main" id="{77EB1BE8-50D5-1DC5-C106-0D16812C4DCA}"/>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7" name="任意多边形: 形状 26">
                <a:extLst>
                  <a:ext uri="{FF2B5EF4-FFF2-40B4-BE49-F238E27FC236}">
                    <a16:creationId xmlns:a16="http://schemas.microsoft.com/office/drawing/2014/main" id="{BBEA1DC8-F3B4-6F0C-EC3E-75D385F5FC55}"/>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8" name="任意多边形: 形状 27">
                <a:extLst>
                  <a:ext uri="{FF2B5EF4-FFF2-40B4-BE49-F238E27FC236}">
                    <a16:creationId xmlns:a16="http://schemas.microsoft.com/office/drawing/2014/main" id="{614BA771-DE92-41C5-F919-CECE5E1C4CCE}"/>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9" name="任意多边形: 形状 28">
                <a:extLst>
                  <a:ext uri="{FF2B5EF4-FFF2-40B4-BE49-F238E27FC236}">
                    <a16:creationId xmlns:a16="http://schemas.microsoft.com/office/drawing/2014/main" id="{7C1F07E1-9255-5150-6C85-F64422225147}"/>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10" name="直接连接符 9">
              <a:extLst>
                <a:ext uri="{FF2B5EF4-FFF2-40B4-BE49-F238E27FC236}">
                  <a16:creationId xmlns:a16="http://schemas.microsoft.com/office/drawing/2014/main" id="{0DEC1BB0-C970-29EB-8E21-BD4097D292FF}"/>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A987B397-966E-4CFE-877C-4FD4691B2794}"/>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直接连接符 11">
              <a:extLst>
                <a:ext uri="{FF2B5EF4-FFF2-40B4-BE49-F238E27FC236}">
                  <a16:creationId xmlns:a16="http://schemas.microsoft.com/office/drawing/2014/main" id="{F92D46B1-775B-B334-94C4-D786B4B7F17E}"/>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A3A07A31-E7E2-40AB-42BD-1B2F8B9F27B4}"/>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3C23C29D-4CBF-C168-57E1-D8A67D79DCAA}"/>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1D289D34-5490-C0A6-512B-A26642E91E66}"/>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476B8B6B-9158-7101-0605-48DFA2857049}"/>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604EFC54-9E29-6F45-706F-AE8381B94511}"/>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B9CD2F6C-02CA-7957-08C0-428440EBFE34}"/>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
        <p:nvSpPr>
          <p:cNvPr id="116" name="文本框 10">
            <a:extLst>
              <a:ext uri="{FF2B5EF4-FFF2-40B4-BE49-F238E27FC236}">
                <a16:creationId xmlns:a16="http://schemas.microsoft.com/office/drawing/2014/main" id="{0C54E7C8-F71F-78B1-ED0E-1B55525D4F6F}"/>
              </a:ext>
            </a:extLst>
          </p:cNvPr>
          <p:cNvSpPr txBox="1"/>
          <p:nvPr/>
        </p:nvSpPr>
        <p:spPr>
          <a:xfrm>
            <a:off x="5327111" y="5245199"/>
            <a:ext cx="877163"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00B050"/>
                </a:solidFill>
              </a:rPr>
              <a:t>隣の隣</a:t>
            </a:r>
            <a:endParaRPr lang="zh-CN" altLang="en-US" dirty="0"/>
          </a:p>
        </p:txBody>
      </p:sp>
      <p:sp>
        <p:nvSpPr>
          <p:cNvPr id="117" name="文本框 116">
            <a:extLst>
              <a:ext uri="{FF2B5EF4-FFF2-40B4-BE49-F238E27FC236}">
                <a16:creationId xmlns:a16="http://schemas.microsoft.com/office/drawing/2014/main" id="{015F8FEF-2E68-6BAB-97D6-E6E20B2AFFBC}"/>
              </a:ext>
            </a:extLst>
          </p:cNvPr>
          <p:cNvSpPr txBox="1"/>
          <p:nvPr/>
        </p:nvSpPr>
        <p:spPr>
          <a:xfrm>
            <a:off x="547094" y="5241170"/>
            <a:ext cx="2932083" cy="369332"/>
          </a:xfrm>
          <a:prstGeom prst="rect">
            <a:avLst/>
          </a:prstGeom>
          <a:noFill/>
        </p:spPr>
        <p:txBody>
          <a:bodyPr wrap="square">
            <a:spAutoFit/>
          </a:bodyPr>
          <a:lstStyle/>
          <a:p>
            <a:r>
              <a:rPr lang="ja-JP" altLang="en-US" sz="1800" b="1" dirty="0">
                <a:solidFill>
                  <a:srgbClr val="FF0000"/>
                </a:solidFill>
              </a:rPr>
              <a:t>ドロネー三角形分割</a:t>
            </a:r>
            <a:r>
              <a:rPr lang="ja-JP" altLang="en-US" sz="1800" dirty="0"/>
              <a:t> </a:t>
            </a:r>
            <a:endParaRPr lang="zh-CN" altLang="en-US" dirty="0"/>
          </a:p>
        </p:txBody>
      </p:sp>
      <p:sp>
        <p:nvSpPr>
          <p:cNvPr id="118" name="文本框 10">
            <a:extLst>
              <a:ext uri="{FF2B5EF4-FFF2-40B4-BE49-F238E27FC236}">
                <a16:creationId xmlns:a16="http://schemas.microsoft.com/office/drawing/2014/main" id="{3999CA97-6079-6298-ECE8-0512839D433F}"/>
              </a:ext>
            </a:extLst>
          </p:cNvPr>
          <p:cNvSpPr txBox="1"/>
          <p:nvPr/>
        </p:nvSpPr>
        <p:spPr>
          <a:xfrm>
            <a:off x="9716655" y="5241170"/>
            <a:ext cx="1338828"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00B0F0"/>
                </a:solidFill>
              </a:rPr>
              <a:t>隣の隣の隣</a:t>
            </a:r>
            <a:endParaRPr lang="zh-CN" altLang="en-US" dirty="0">
              <a:solidFill>
                <a:srgbClr val="00B0F0"/>
              </a:solidFill>
            </a:endParaRPr>
          </a:p>
        </p:txBody>
      </p:sp>
    </p:spTree>
    <p:extLst>
      <p:ext uri="{BB962C8B-B14F-4D97-AF65-F5344CB8AC3E}">
        <p14:creationId xmlns:p14="http://schemas.microsoft.com/office/powerpoint/2010/main" val="39816372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5">
            <a:extLst>
              <a:ext uri="{FF2B5EF4-FFF2-40B4-BE49-F238E27FC236}">
                <a16:creationId xmlns:a16="http://schemas.microsoft.com/office/drawing/2014/main" id="{AA97BD5C-6D96-CC21-EC4E-A45963DE0BA3}"/>
              </a:ext>
            </a:extLst>
          </p:cNvPr>
          <p:cNvSpPr txBox="1"/>
          <p:nvPr/>
        </p:nvSpPr>
        <p:spPr>
          <a:xfrm>
            <a:off x="1075617" y="4882080"/>
            <a:ext cx="1630106"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FF0000"/>
                </a:solidFill>
              </a:rPr>
              <a:t>三角形分割 </a:t>
            </a:r>
            <a:endParaRPr lang="zh-CN" altLang="en-US" dirty="0"/>
          </a:p>
        </p:txBody>
      </p:sp>
      <p:pic>
        <p:nvPicPr>
          <p:cNvPr id="5" name="图片 4" descr="图表, 雷达图&#10;&#10;描述已自动生成">
            <a:extLst>
              <a:ext uri="{FF2B5EF4-FFF2-40B4-BE49-F238E27FC236}">
                <a16:creationId xmlns:a16="http://schemas.microsoft.com/office/drawing/2014/main" id="{F0AA280D-FBBD-B4BB-84B4-E54301E272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82" y="1849650"/>
            <a:ext cx="3471842" cy="2793946"/>
          </a:xfrm>
          <a:prstGeom prst="rect">
            <a:avLst/>
          </a:prstGeom>
        </p:spPr>
      </p:pic>
      <p:sp>
        <p:nvSpPr>
          <p:cNvPr id="6" name="文本框 9">
            <a:extLst>
              <a:ext uri="{FF2B5EF4-FFF2-40B4-BE49-F238E27FC236}">
                <a16:creationId xmlns:a16="http://schemas.microsoft.com/office/drawing/2014/main" id="{E4E5DD97-E0EB-EAF4-DEC5-A7F28D809231}"/>
              </a:ext>
            </a:extLst>
          </p:cNvPr>
          <p:cNvSpPr txBox="1"/>
          <p:nvPr/>
        </p:nvSpPr>
        <p:spPr>
          <a:xfrm>
            <a:off x="4060510" y="4882078"/>
            <a:ext cx="2412675"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FF0000"/>
                </a:solidFill>
              </a:rPr>
              <a:t>三角形分割 </a:t>
            </a:r>
            <a:r>
              <a:rPr lang="en-US" altLang="ja-JP" b="1" dirty="0"/>
              <a:t>+</a:t>
            </a:r>
            <a:r>
              <a:rPr lang="en-US" altLang="ja-JP" b="1" dirty="0">
                <a:solidFill>
                  <a:srgbClr val="FF0000"/>
                </a:solidFill>
              </a:rPr>
              <a:t> </a:t>
            </a:r>
            <a:r>
              <a:rPr lang="ja-JP" altLang="en-US" b="1" dirty="0">
                <a:solidFill>
                  <a:srgbClr val="00B050"/>
                </a:solidFill>
              </a:rPr>
              <a:t>隣の隣 </a:t>
            </a:r>
            <a:endParaRPr lang="zh-CN" altLang="en-US" dirty="0"/>
          </a:p>
        </p:txBody>
      </p:sp>
      <p:sp>
        <p:nvSpPr>
          <p:cNvPr id="7" name="文本框 13">
            <a:extLst>
              <a:ext uri="{FF2B5EF4-FFF2-40B4-BE49-F238E27FC236}">
                <a16:creationId xmlns:a16="http://schemas.microsoft.com/office/drawing/2014/main" id="{91CE7E00-46FC-FC7E-A770-664122E8B5BD}"/>
              </a:ext>
            </a:extLst>
          </p:cNvPr>
          <p:cNvSpPr txBox="1"/>
          <p:nvPr/>
        </p:nvSpPr>
        <p:spPr>
          <a:xfrm>
            <a:off x="7166914" y="4882078"/>
            <a:ext cx="3990102"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FF0000"/>
                </a:solidFill>
              </a:rPr>
              <a:t>三角形分割 </a:t>
            </a:r>
            <a:r>
              <a:rPr lang="en-US" altLang="ja-JP" b="1" dirty="0"/>
              <a:t>+</a:t>
            </a:r>
            <a:r>
              <a:rPr lang="en-US" altLang="ja-JP" b="1" dirty="0">
                <a:solidFill>
                  <a:srgbClr val="FF0000"/>
                </a:solidFill>
              </a:rPr>
              <a:t> </a:t>
            </a:r>
            <a:r>
              <a:rPr lang="ja-JP" altLang="en-US" b="1" dirty="0">
                <a:solidFill>
                  <a:srgbClr val="00B050"/>
                </a:solidFill>
              </a:rPr>
              <a:t>隣の隣 </a:t>
            </a:r>
            <a:r>
              <a:rPr lang="en-US" altLang="ja-JP" b="1" dirty="0"/>
              <a:t>+ </a:t>
            </a:r>
            <a:r>
              <a:rPr lang="ja-JP" altLang="en-US" b="1" dirty="0">
                <a:solidFill>
                  <a:srgbClr val="00B0F0"/>
                </a:solidFill>
              </a:rPr>
              <a:t>隣の隣の隣</a:t>
            </a:r>
            <a:endParaRPr lang="en-US" altLang="ja-JP" b="1" dirty="0">
              <a:solidFill>
                <a:srgbClr val="00B0F0"/>
              </a:solidFill>
            </a:endParaRPr>
          </a:p>
        </p:txBody>
      </p:sp>
      <p:pic>
        <p:nvPicPr>
          <p:cNvPr id="8" name="图片 7" descr="图示&#10;&#10;描述已自动生成">
            <a:extLst>
              <a:ext uri="{FF2B5EF4-FFF2-40B4-BE49-F238E27FC236}">
                <a16:creationId xmlns:a16="http://schemas.microsoft.com/office/drawing/2014/main" id="{175954F4-7CF7-B26E-5F43-72E5D9C2EC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8953" y="1849650"/>
            <a:ext cx="3639164" cy="2775872"/>
          </a:xfrm>
          <a:prstGeom prst="rect">
            <a:avLst/>
          </a:prstGeom>
        </p:spPr>
      </p:pic>
      <p:pic>
        <p:nvPicPr>
          <p:cNvPr id="9" name="图片 8" descr="图示&#10;&#10;描述已自动生成">
            <a:extLst>
              <a:ext uri="{FF2B5EF4-FFF2-40B4-BE49-F238E27FC236}">
                <a16:creationId xmlns:a16="http://schemas.microsoft.com/office/drawing/2014/main" id="{CE529849-2DCE-0145-86EB-B4DB25DD53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8189" y="1831576"/>
            <a:ext cx="3997318" cy="2793946"/>
          </a:xfrm>
          <a:prstGeom prst="rect">
            <a:avLst/>
          </a:prstGeom>
        </p:spPr>
      </p:pic>
      <p:sp>
        <p:nvSpPr>
          <p:cNvPr id="10" name="文本框 8">
            <a:extLst>
              <a:ext uri="{FF2B5EF4-FFF2-40B4-BE49-F238E27FC236}">
                <a16:creationId xmlns:a16="http://schemas.microsoft.com/office/drawing/2014/main" id="{EE26AC40-7013-BB14-3568-E97D46F82FE1}"/>
              </a:ext>
            </a:extLst>
          </p:cNvPr>
          <p:cNvSpPr txBox="1"/>
          <p:nvPr/>
        </p:nvSpPr>
        <p:spPr>
          <a:xfrm>
            <a:off x="11055804" y="3020091"/>
            <a:ext cx="1196161"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err="1"/>
              <a:t>nei</a:t>
            </a:r>
            <a:r>
              <a:rPr lang="ja-JP" altLang="en-US" b="1" dirty="0"/>
              <a:t>グラフ</a:t>
            </a:r>
            <a:endParaRPr lang="zh-CN" altLang="en-US" b="1" dirty="0"/>
          </a:p>
        </p:txBody>
      </p:sp>
      <p:sp>
        <p:nvSpPr>
          <p:cNvPr id="11" name="矩形 10">
            <a:extLst>
              <a:ext uri="{FF2B5EF4-FFF2-40B4-BE49-F238E27FC236}">
                <a16:creationId xmlns:a16="http://schemas.microsoft.com/office/drawing/2014/main" id="{991ADF98-D173-4AEF-0FBA-AB2158B72C4D}"/>
              </a:ext>
            </a:extLst>
          </p:cNvPr>
          <p:cNvSpPr/>
          <p:nvPr/>
        </p:nvSpPr>
        <p:spPr>
          <a:xfrm>
            <a:off x="7192218" y="1948351"/>
            <a:ext cx="3292743" cy="2512813"/>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箭头: 下 11">
            <a:extLst>
              <a:ext uri="{FF2B5EF4-FFF2-40B4-BE49-F238E27FC236}">
                <a16:creationId xmlns:a16="http://schemas.microsoft.com/office/drawing/2014/main" id="{CA094501-B467-A515-FA73-FDC1928FD1E8}"/>
              </a:ext>
            </a:extLst>
          </p:cNvPr>
          <p:cNvSpPr/>
          <p:nvPr/>
        </p:nvSpPr>
        <p:spPr>
          <a:xfrm rot="16200000">
            <a:off x="10764812" y="2964868"/>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1456656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a:extLst>
              <a:ext uri="{FF2B5EF4-FFF2-40B4-BE49-F238E27FC236}">
                <a16:creationId xmlns:a16="http://schemas.microsoft.com/office/drawing/2014/main" id="{31302B8E-CF79-C1D2-AAAD-1E2FE5C52C61}"/>
              </a:ext>
            </a:extLst>
          </p:cNvPr>
          <p:cNvGrpSpPr/>
          <p:nvPr/>
        </p:nvGrpSpPr>
        <p:grpSpPr>
          <a:xfrm>
            <a:off x="425941" y="1166091"/>
            <a:ext cx="5250896" cy="4555819"/>
            <a:chOff x="425941" y="1166091"/>
            <a:chExt cx="5250896" cy="4555819"/>
          </a:xfrm>
        </p:grpSpPr>
        <p:sp>
          <p:nvSpPr>
            <p:cNvPr id="41" name="矩形: 圆角 40">
              <a:extLst>
                <a:ext uri="{FF2B5EF4-FFF2-40B4-BE49-F238E27FC236}">
                  <a16:creationId xmlns:a16="http://schemas.microsoft.com/office/drawing/2014/main" id="{AC1E5E7E-A656-042E-7322-A6BFF6B31DFF}"/>
                </a:ext>
              </a:extLst>
            </p:cNvPr>
            <p:cNvSpPr/>
            <p:nvPr/>
          </p:nvSpPr>
          <p:spPr>
            <a:xfrm>
              <a:off x="3561719" y="1166091"/>
              <a:ext cx="2115118" cy="187611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圆角 41">
              <a:extLst>
                <a:ext uri="{FF2B5EF4-FFF2-40B4-BE49-F238E27FC236}">
                  <a16:creationId xmlns:a16="http://schemas.microsoft.com/office/drawing/2014/main" id="{4EF4392D-CDA9-B91D-1949-45DBBD57DF27}"/>
                </a:ext>
              </a:extLst>
            </p:cNvPr>
            <p:cNvSpPr/>
            <p:nvPr/>
          </p:nvSpPr>
          <p:spPr>
            <a:xfrm>
              <a:off x="3561719" y="3845793"/>
              <a:ext cx="2115118" cy="1876117"/>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a:extLst>
                <a:ext uri="{FF2B5EF4-FFF2-40B4-BE49-F238E27FC236}">
                  <a16:creationId xmlns:a16="http://schemas.microsoft.com/office/drawing/2014/main" id="{A9D41312-A2D4-D511-30F0-60C18059730A}"/>
                </a:ext>
              </a:extLst>
            </p:cNvPr>
            <p:cNvSpPr/>
            <p:nvPr/>
          </p:nvSpPr>
          <p:spPr>
            <a:xfrm>
              <a:off x="425941" y="1166091"/>
              <a:ext cx="2115118" cy="4525818"/>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B21BD37-74BE-0E24-CFBC-184718CC5221}"/>
                </a:ext>
              </a:extLst>
            </p:cNvPr>
            <p:cNvSpPr/>
            <p:nvPr/>
          </p:nvSpPr>
          <p:spPr>
            <a:xfrm>
              <a:off x="1483500" y="1575975"/>
              <a:ext cx="803563" cy="803563"/>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0</a:t>
              </a:r>
              <a:endParaRPr lang="zh-CN" altLang="en-US" sz="3600" b="1" dirty="0"/>
            </a:p>
          </p:txBody>
        </p:sp>
        <p:sp>
          <p:nvSpPr>
            <p:cNvPr id="24" name="椭圆 23">
              <a:extLst>
                <a:ext uri="{FF2B5EF4-FFF2-40B4-BE49-F238E27FC236}">
                  <a16:creationId xmlns:a16="http://schemas.microsoft.com/office/drawing/2014/main" id="{B2F5DA14-9380-AF87-8A26-C7550A690BE1}"/>
                </a:ext>
              </a:extLst>
            </p:cNvPr>
            <p:cNvSpPr/>
            <p:nvPr/>
          </p:nvSpPr>
          <p:spPr>
            <a:xfrm>
              <a:off x="4217497" y="1575975"/>
              <a:ext cx="803563" cy="803563"/>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3600" b="1" dirty="0"/>
                <a:t>4</a:t>
              </a:r>
              <a:endParaRPr lang="zh-CN" altLang="en-US" sz="3600" b="1" dirty="0"/>
            </a:p>
          </p:txBody>
        </p:sp>
        <p:sp>
          <p:nvSpPr>
            <p:cNvPr id="25" name="椭圆 24">
              <a:extLst>
                <a:ext uri="{FF2B5EF4-FFF2-40B4-BE49-F238E27FC236}">
                  <a16:creationId xmlns:a16="http://schemas.microsoft.com/office/drawing/2014/main" id="{AD5CEDCC-7370-4851-DDE3-46DA8D041C62}"/>
                </a:ext>
              </a:extLst>
            </p:cNvPr>
            <p:cNvSpPr/>
            <p:nvPr/>
          </p:nvSpPr>
          <p:spPr>
            <a:xfrm>
              <a:off x="1483500" y="4322619"/>
              <a:ext cx="803563" cy="803563"/>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3600" b="1" dirty="0"/>
                <a:t>5</a:t>
              </a:r>
              <a:endParaRPr lang="zh-CN" altLang="en-US" sz="3600" b="1" dirty="0"/>
            </a:p>
          </p:txBody>
        </p:sp>
        <p:sp>
          <p:nvSpPr>
            <p:cNvPr id="26" name="椭圆 25">
              <a:extLst>
                <a:ext uri="{FF2B5EF4-FFF2-40B4-BE49-F238E27FC236}">
                  <a16:creationId xmlns:a16="http://schemas.microsoft.com/office/drawing/2014/main" id="{1947D7DC-5C19-0659-C1E8-2646E037198A}"/>
                </a:ext>
              </a:extLst>
            </p:cNvPr>
            <p:cNvSpPr/>
            <p:nvPr/>
          </p:nvSpPr>
          <p:spPr>
            <a:xfrm>
              <a:off x="4217497" y="4322619"/>
              <a:ext cx="803563" cy="803563"/>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3600" b="1" dirty="0"/>
                <a:t>1</a:t>
              </a:r>
              <a:endParaRPr lang="zh-CN" altLang="en-US" sz="3600" b="1" dirty="0"/>
            </a:p>
          </p:txBody>
        </p:sp>
        <p:cxnSp>
          <p:nvCxnSpPr>
            <p:cNvPr id="27" name="直接连接符 26">
              <a:extLst>
                <a:ext uri="{FF2B5EF4-FFF2-40B4-BE49-F238E27FC236}">
                  <a16:creationId xmlns:a16="http://schemas.microsoft.com/office/drawing/2014/main" id="{40A2A6E3-E00A-650E-372C-BCF980982CA2}"/>
                </a:ext>
              </a:extLst>
            </p:cNvPr>
            <p:cNvCxnSpPr>
              <a:cxnSpLocks/>
              <a:stCxn id="23" idx="6"/>
              <a:endCxn id="24" idx="2"/>
            </p:cNvCxnSpPr>
            <p:nvPr/>
          </p:nvCxnSpPr>
          <p:spPr>
            <a:xfrm>
              <a:off x="2287063" y="1977757"/>
              <a:ext cx="1930434"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779CA2AB-1964-D7A3-AEA4-7E0425ED7200}"/>
                </a:ext>
              </a:extLst>
            </p:cNvPr>
            <p:cNvCxnSpPr>
              <a:cxnSpLocks/>
              <a:stCxn id="24" idx="4"/>
              <a:endCxn id="26" idx="0"/>
            </p:cNvCxnSpPr>
            <p:nvPr/>
          </p:nvCxnSpPr>
          <p:spPr>
            <a:xfrm>
              <a:off x="4619279" y="2379538"/>
              <a:ext cx="0" cy="1943081"/>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AD0FA854-4409-0B37-76BE-C5B15141A6FA}"/>
                </a:ext>
              </a:extLst>
            </p:cNvPr>
            <p:cNvCxnSpPr>
              <a:cxnSpLocks/>
              <a:stCxn id="23" idx="4"/>
              <a:endCxn id="25" idx="0"/>
            </p:cNvCxnSpPr>
            <p:nvPr/>
          </p:nvCxnSpPr>
          <p:spPr>
            <a:xfrm>
              <a:off x="1885282" y="2379538"/>
              <a:ext cx="0" cy="1943081"/>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F8672A28-00F3-DF50-6937-3418E8752A92}"/>
                </a:ext>
              </a:extLst>
            </p:cNvPr>
            <p:cNvCxnSpPr>
              <a:cxnSpLocks/>
              <a:stCxn id="26" idx="2"/>
              <a:endCxn id="25" idx="6"/>
            </p:cNvCxnSpPr>
            <p:nvPr/>
          </p:nvCxnSpPr>
          <p:spPr>
            <a:xfrm flipH="1">
              <a:off x="2287063" y="4724401"/>
              <a:ext cx="1930434"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9905C83F-1640-3063-50A1-E228170F637D}"/>
                </a:ext>
              </a:extLst>
            </p:cNvPr>
            <p:cNvSpPr txBox="1"/>
            <p:nvPr/>
          </p:nvSpPr>
          <p:spPr>
            <a:xfrm>
              <a:off x="510009" y="3166412"/>
              <a:ext cx="463588" cy="646331"/>
            </a:xfrm>
            <a:prstGeom prst="rect">
              <a:avLst/>
            </a:prstGeom>
            <a:noFill/>
          </p:spPr>
          <p:txBody>
            <a:bodyPr wrap="none" rtlCol="0">
              <a:spAutoFit/>
            </a:bodyPr>
            <a:lstStyle/>
            <a:p>
              <a:r>
                <a:rPr lang="en-US" altLang="zh-CN" sz="3600" b="1" dirty="0"/>
                <a:t>b</a:t>
              </a:r>
              <a:endParaRPr lang="zh-CN" altLang="en-US" sz="3600" b="1" dirty="0"/>
            </a:p>
          </p:txBody>
        </p:sp>
        <p:sp>
          <p:nvSpPr>
            <p:cNvPr id="44" name="文本框 43">
              <a:extLst>
                <a:ext uri="{FF2B5EF4-FFF2-40B4-BE49-F238E27FC236}">
                  <a16:creationId xmlns:a16="http://schemas.microsoft.com/office/drawing/2014/main" id="{F0674206-7F3B-A813-8CEA-7A8B306047A6}"/>
                </a:ext>
              </a:extLst>
            </p:cNvPr>
            <p:cNvSpPr txBox="1"/>
            <p:nvPr/>
          </p:nvSpPr>
          <p:spPr>
            <a:xfrm>
              <a:off x="5083987" y="1166091"/>
              <a:ext cx="425116" cy="646331"/>
            </a:xfrm>
            <a:prstGeom prst="rect">
              <a:avLst/>
            </a:prstGeom>
            <a:noFill/>
          </p:spPr>
          <p:txBody>
            <a:bodyPr wrap="none" rtlCol="0">
              <a:spAutoFit/>
            </a:bodyPr>
            <a:lstStyle/>
            <a:p>
              <a:r>
                <a:rPr lang="en-US" altLang="zh-CN" sz="3600" b="1" dirty="0"/>
                <a:t>a</a:t>
              </a:r>
              <a:endParaRPr lang="zh-CN" altLang="en-US" sz="3600" b="1" dirty="0"/>
            </a:p>
          </p:txBody>
        </p:sp>
        <p:sp>
          <p:nvSpPr>
            <p:cNvPr id="45" name="文本框 44">
              <a:extLst>
                <a:ext uri="{FF2B5EF4-FFF2-40B4-BE49-F238E27FC236}">
                  <a16:creationId xmlns:a16="http://schemas.microsoft.com/office/drawing/2014/main" id="{243DC124-13CA-D304-F7FC-2437DD9C37EF}"/>
                </a:ext>
              </a:extLst>
            </p:cNvPr>
            <p:cNvSpPr txBox="1"/>
            <p:nvPr/>
          </p:nvSpPr>
          <p:spPr>
            <a:xfrm>
              <a:off x="5083987" y="4948382"/>
              <a:ext cx="401072" cy="646331"/>
            </a:xfrm>
            <a:prstGeom prst="rect">
              <a:avLst/>
            </a:prstGeom>
            <a:noFill/>
          </p:spPr>
          <p:txBody>
            <a:bodyPr wrap="none" rtlCol="0">
              <a:spAutoFit/>
            </a:bodyPr>
            <a:lstStyle/>
            <a:p>
              <a:r>
                <a:rPr lang="en-US" altLang="zh-CN" sz="3600" b="1" dirty="0"/>
                <a:t>c</a:t>
              </a:r>
              <a:endParaRPr lang="zh-CN" altLang="en-US" sz="3600" b="1" dirty="0"/>
            </a:p>
          </p:txBody>
        </p:sp>
      </p:grpSp>
      <p:grpSp>
        <p:nvGrpSpPr>
          <p:cNvPr id="46" name="组合 45">
            <a:extLst>
              <a:ext uri="{FF2B5EF4-FFF2-40B4-BE49-F238E27FC236}">
                <a16:creationId xmlns:a16="http://schemas.microsoft.com/office/drawing/2014/main" id="{0D4DAB20-A715-2B38-3569-45808D5E5D47}"/>
              </a:ext>
            </a:extLst>
          </p:cNvPr>
          <p:cNvGrpSpPr/>
          <p:nvPr/>
        </p:nvGrpSpPr>
        <p:grpSpPr>
          <a:xfrm>
            <a:off x="7007327" y="1120496"/>
            <a:ext cx="4603866" cy="4461164"/>
            <a:chOff x="6232239" y="844363"/>
            <a:chExt cx="4667666" cy="4522986"/>
          </a:xfrm>
        </p:grpSpPr>
        <p:sp>
          <p:nvSpPr>
            <p:cNvPr id="47" name="椭圆 46">
              <a:extLst>
                <a:ext uri="{FF2B5EF4-FFF2-40B4-BE49-F238E27FC236}">
                  <a16:creationId xmlns:a16="http://schemas.microsoft.com/office/drawing/2014/main" id="{4A2E8E7D-2688-3187-3689-B79AEDBF6365}"/>
                </a:ext>
              </a:extLst>
            </p:cNvPr>
            <p:cNvSpPr/>
            <p:nvPr/>
          </p:nvSpPr>
          <p:spPr>
            <a:xfrm>
              <a:off x="6232239" y="2882300"/>
              <a:ext cx="627454" cy="627454"/>
            </a:xfrm>
            <a:prstGeom prst="ellipse">
              <a:avLst/>
            </a:prstGeom>
            <a:solidFill>
              <a:srgbClr val="83CBEB"/>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0</a:t>
              </a:r>
              <a:endParaRPr lang="zh-CN" altLang="en-US" sz="3200" b="1" dirty="0"/>
            </a:p>
          </p:txBody>
        </p:sp>
        <p:sp>
          <p:nvSpPr>
            <p:cNvPr id="48" name="椭圆 47">
              <a:extLst>
                <a:ext uri="{FF2B5EF4-FFF2-40B4-BE49-F238E27FC236}">
                  <a16:creationId xmlns:a16="http://schemas.microsoft.com/office/drawing/2014/main" id="{89A1D9B3-E4C0-8D6C-CFEF-EDBC7F1A092D}"/>
                </a:ext>
              </a:extLst>
            </p:cNvPr>
            <p:cNvSpPr/>
            <p:nvPr/>
          </p:nvSpPr>
          <p:spPr>
            <a:xfrm>
              <a:off x="7374369" y="2879597"/>
              <a:ext cx="627454" cy="627454"/>
            </a:xfrm>
            <a:prstGeom prst="ellipse">
              <a:avLst/>
            </a:prstGeom>
            <a:solidFill>
              <a:srgbClr val="E59ED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49" name="椭圆 48">
              <a:extLst>
                <a:ext uri="{FF2B5EF4-FFF2-40B4-BE49-F238E27FC236}">
                  <a16:creationId xmlns:a16="http://schemas.microsoft.com/office/drawing/2014/main" id="{6A783751-223E-D199-C178-FFD0D9F5EC70}"/>
                </a:ext>
              </a:extLst>
            </p:cNvPr>
            <p:cNvSpPr/>
            <p:nvPr/>
          </p:nvSpPr>
          <p:spPr>
            <a:xfrm>
              <a:off x="9143953" y="2879597"/>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50" name="椭圆 49">
              <a:extLst>
                <a:ext uri="{FF2B5EF4-FFF2-40B4-BE49-F238E27FC236}">
                  <a16:creationId xmlns:a16="http://schemas.microsoft.com/office/drawing/2014/main" id="{16805FE3-AA42-3094-FEEE-321C320C99FB}"/>
                </a:ext>
              </a:extLst>
            </p:cNvPr>
            <p:cNvSpPr/>
            <p:nvPr/>
          </p:nvSpPr>
          <p:spPr>
            <a:xfrm>
              <a:off x="10272451" y="2904528"/>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51" name="椭圆 50">
              <a:extLst>
                <a:ext uri="{FF2B5EF4-FFF2-40B4-BE49-F238E27FC236}">
                  <a16:creationId xmlns:a16="http://schemas.microsoft.com/office/drawing/2014/main" id="{8DCBB484-C7C4-C633-BBA3-4B4348AF13AA}"/>
                </a:ext>
              </a:extLst>
            </p:cNvPr>
            <p:cNvSpPr/>
            <p:nvPr/>
          </p:nvSpPr>
          <p:spPr>
            <a:xfrm>
              <a:off x="8322123" y="844363"/>
              <a:ext cx="627454" cy="627454"/>
            </a:xfrm>
            <a:prstGeom prst="ellipse">
              <a:avLst/>
            </a:prstGeom>
            <a:solidFill>
              <a:srgbClr val="F6C6A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4</a:t>
              </a:r>
              <a:endParaRPr lang="zh-CN" altLang="en-US" sz="3200" b="1" dirty="0"/>
            </a:p>
          </p:txBody>
        </p:sp>
        <p:sp>
          <p:nvSpPr>
            <p:cNvPr id="52" name="椭圆 51">
              <a:extLst>
                <a:ext uri="{FF2B5EF4-FFF2-40B4-BE49-F238E27FC236}">
                  <a16:creationId xmlns:a16="http://schemas.microsoft.com/office/drawing/2014/main" id="{EFC293F8-333E-275B-7F57-8E22A7570BB4}"/>
                </a:ext>
              </a:extLst>
            </p:cNvPr>
            <p:cNvSpPr/>
            <p:nvPr/>
          </p:nvSpPr>
          <p:spPr>
            <a:xfrm>
              <a:off x="8322123" y="1996528"/>
              <a:ext cx="627454" cy="627454"/>
            </a:xfrm>
            <a:prstGeom prst="ellipse">
              <a:avLst/>
            </a:prstGeom>
            <a:solidFill>
              <a:srgbClr val="83CBEB"/>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5</a:t>
              </a:r>
              <a:endParaRPr lang="zh-CN" altLang="en-US" sz="3200" b="1" dirty="0"/>
            </a:p>
          </p:txBody>
        </p:sp>
        <p:sp>
          <p:nvSpPr>
            <p:cNvPr id="53" name="椭圆 52">
              <a:extLst>
                <a:ext uri="{FF2B5EF4-FFF2-40B4-BE49-F238E27FC236}">
                  <a16:creationId xmlns:a16="http://schemas.microsoft.com/office/drawing/2014/main" id="{7EC5C2BA-5450-4882-72CC-386D3A8FBBE7}"/>
                </a:ext>
              </a:extLst>
            </p:cNvPr>
            <p:cNvSpPr/>
            <p:nvPr/>
          </p:nvSpPr>
          <p:spPr>
            <a:xfrm>
              <a:off x="8322123" y="365636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6</a:t>
              </a:r>
              <a:endParaRPr lang="zh-CN" altLang="en-US" sz="3200" b="1" dirty="0"/>
            </a:p>
          </p:txBody>
        </p:sp>
        <p:sp>
          <p:nvSpPr>
            <p:cNvPr id="54" name="椭圆 53">
              <a:extLst>
                <a:ext uri="{FF2B5EF4-FFF2-40B4-BE49-F238E27FC236}">
                  <a16:creationId xmlns:a16="http://schemas.microsoft.com/office/drawing/2014/main" id="{353FA6CF-1E22-7A81-F8FE-8848E67E6BA7}"/>
                </a:ext>
              </a:extLst>
            </p:cNvPr>
            <p:cNvSpPr/>
            <p:nvPr/>
          </p:nvSpPr>
          <p:spPr>
            <a:xfrm>
              <a:off x="8322123" y="473989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7</a:t>
              </a:r>
              <a:endParaRPr lang="zh-CN" altLang="en-US" sz="3200" b="1" dirty="0"/>
            </a:p>
          </p:txBody>
        </p:sp>
        <p:cxnSp>
          <p:nvCxnSpPr>
            <p:cNvPr id="55" name="直接连接符 54">
              <a:extLst>
                <a:ext uri="{FF2B5EF4-FFF2-40B4-BE49-F238E27FC236}">
                  <a16:creationId xmlns:a16="http://schemas.microsoft.com/office/drawing/2014/main" id="{375BCA91-B628-60B4-ECB0-CF12FB77BBAE}"/>
                </a:ext>
              </a:extLst>
            </p:cNvPr>
            <p:cNvCxnSpPr>
              <a:cxnSpLocks/>
              <a:stCxn id="47" idx="6"/>
              <a:endCxn id="54" idx="2"/>
            </p:cNvCxnSpPr>
            <p:nvPr/>
          </p:nvCxnSpPr>
          <p:spPr>
            <a:xfrm>
              <a:off x="6859693" y="3196027"/>
              <a:ext cx="1462430" cy="185759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E7528021-F3E8-4D5E-44F1-AC111A10844B}"/>
                </a:ext>
              </a:extLst>
            </p:cNvPr>
            <p:cNvCxnSpPr>
              <a:cxnSpLocks/>
              <a:stCxn id="47" idx="6"/>
              <a:endCxn id="53" idx="2"/>
            </p:cNvCxnSpPr>
            <p:nvPr/>
          </p:nvCxnSpPr>
          <p:spPr>
            <a:xfrm>
              <a:off x="6859693" y="3196027"/>
              <a:ext cx="1462430" cy="7740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直接连接符 56">
              <a:extLst>
                <a:ext uri="{FF2B5EF4-FFF2-40B4-BE49-F238E27FC236}">
                  <a16:creationId xmlns:a16="http://schemas.microsoft.com/office/drawing/2014/main" id="{C07F7E5D-6AAF-EE92-E74D-78EC4EB49A2B}"/>
                </a:ext>
              </a:extLst>
            </p:cNvPr>
            <p:cNvCxnSpPr>
              <a:cxnSpLocks/>
              <a:stCxn id="47" idx="6"/>
              <a:endCxn id="52" idx="2"/>
            </p:cNvCxnSpPr>
            <p:nvPr/>
          </p:nvCxnSpPr>
          <p:spPr>
            <a:xfrm flipV="1">
              <a:off x="6859693" y="2310255"/>
              <a:ext cx="1462430" cy="885772"/>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BFFA64E9-FA59-FA37-08A7-37B439118E5C}"/>
                </a:ext>
              </a:extLst>
            </p:cNvPr>
            <p:cNvCxnSpPr>
              <a:cxnSpLocks/>
              <a:stCxn id="47" idx="6"/>
              <a:endCxn id="51" idx="2"/>
            </p:cNvCxnSpPr>
            <p:nvPr/>
          </p:nvCxnSpPr>
          <p:spPr>
            <a:xfrm flipV="1">
              <a:off x="6859693" y="1158090"/>
              <a:ext cx="1462430" cy="2037937"/>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直接连接符 58">
              <a:extLst>
                <a:ext uri="{FF2B5EF4-FFF2-40B4-BE49-F238E27FC236}">
                  <a16:creationId xmlns:a16="http://schemas.microsoft.com/office/drawing/2014/main" id="{46E5B5B5-DBBE-3D1D-DC5A-FC0B6E5437F4}"/>
                </a:ext>
              </a:extLst>
            </p:cNvPr>
            <p:cNvCxnSpPr>
              <a:cxnSpLocks/>
              <a:stCxn id="48" idx="6"/>
              <a:endCxn id="51" idx="2"/>
            </p:cNvCxnSpPr>
            <p:nvPr/>
          </p:nvCxnSpPr>
          <p:spPr>
            <a:xfrm flipV="1">
              <a:off x="8001823" y="1158090"/>
              <a:ext cx="320300" cy="2035234"/>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 name="直接连接符 59">
              <a:extLst>
                <a:ext uri="{FF2B5EF4-FFF2-40B4-BE49-F238E27FC236}">
                  <a16:creationId xmlns:a16="http://schemas.microsoft.com/office/drawing/2014/main" id="{2882B2E3-1589-4B23-23BB-F443025B7E52}"/>
                </a:ext>
              </a:extLst>
            </p:cNvPr>
            <p:cNvCxnSpPr>
              <a:cxnSpLocks/>
              <a:stCxn id="48" idx="6"/>
              <a:endCxn id="52" idx="2"/>
            </p:cNvCxnSpPr>
            <p:nvPr/>
          </p:nvCxnSpPr>
          <p:spPr>
            <a:xfrm flipV="1">
              <a:off x="8001823" y="2310255"/>
              <a:ext cx="320300" cy="883069"/>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直接连接符 60">
              <a:extLst>
                <a:ext uri="{FF2B5EF4-FFF2-40B4-BE49-F238E27FC236}">
                  <a16:creationId xmlns:a16="http://schemas.microsoft.com/office/drawing/2014/main" id="{593816CE-FD09-5B5B-E940-4BB1C8230161}"/>
                </a:ext>
              </a:extLst>
            </p:cNvPr>
            <p:cNvCxnSpPr>
              <a:cxnSpLocks/>
              <a:stCxn id="48" idx="6"/>
              <a:endCxn id="53" idx="2"/>
            </p:cNvCxnSpPr>
            <p:nvPr/>
          </p:nvCxnSpPr>
          <p:spPr>
            <a:xfrm>
              <a:off x="8001823" y="3193324"/>
              <a:ext cx="320300"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42038F63-0DB7-CC22-A222-FAC3A382952B}"/>
                </a:ext>
              </a:extLst>
            </p:cNvPr>
            <p:cNvCxnSpPr>
              <a:cxnSpLocks/>
              <a:stCxn id="48" idx="6"/>
              <a:endCxn id="54" idx="2"/>
            </p:cNvCxnSpPr>
            <p:nvPr/>
          </p:nvCxnSpPr>
          <p:spPr>
            <a:xfrm>
              <a:off x="8001823" y="3193324"/>
              <a:ext cx="320300"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40B2ADD1-5DCF-87B7-24EF-D6D27B233CB0}"/>
                </a:ext>
              </a:extLst>
            </p:cNvPr>
            <p:cNvCxnSpPr>
              <a:cxnSpLocks/>
              <a:stCxn id="51" idx="6"/>
              <a:endCxn id="49" idx="2"/>
            </p:cNvCxnSpPr>
            <p:nvPr/>
          </p:nvCxnSpPr>
          <p:spPr>
            <a:xfrm>
              <a:off x="8949577" y="1158090"/>
              <a:ext cx="194376" cy="2035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BA79ABC0-A273-6B15-5299-EE9E982B058C}"/>
                </a:ext>
              </a:extLst>
            </p:cNvPr>
            <p:cNvCxnSpPr>
              <a:cxnSpLocks/>
              <a:stCxn id="52" idx="6"/>
              <a:endCxn id="49" idx="2"/>
            </p:cNvCxnSpPr>
            <p:nvPr/>
          </p:nvCxnSpPr>
          <p:spPr>
            <a:xfrm>
              <a:off x="8949577" y="2310255"/>
              <a:ext cx="194376" cy="8830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5F2F9AEE-91EF-0B6A-2A53-26273828CE20}"/>
                </a:ext>
              </a:extLst>
            </p:cNvPr>
            <p:cNvCxnSpPr>
              <a:cxnSpLocks/>
              <a:stCxn id="53" idx="6"/>
              <a:endCxn id="49" idx="2"/>
            </p:cNvCxnSpPr>
            <p:nvPr/>
          </p:nvCxnSpPr>
          <p:spPr>
            <a:xfrm flipV="1">
              <a:off x="8949577" y="3193324"/>
              <a:ext cx="194376"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EA3A0F5B-CE5E-4B3E-6926-F9ACBFA14DEE}"/>
                </a:ext>
              </a:extLst>
            </p:cNvPr>
            <p:cNvCxnSpPr>
              <a:cxnSpLocks/>
              <a:stCxn id="54" idx="6"/>
              <a:endCxn id="49" idx="2"/>
            </p:cNvCxnSpPr>
            <p:nvPr/>
          </p:nvCxnSpPr>
          <p:spPr>
            <a:xfrm flipV="1">
              <a:off x="8949577" y="3193324"/>
              <a:ext cx="194376"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469D0C15-99FB-3132-B9EE-CA803E86735F}"/>
                </a:ext>
              </a:extLst>
            </p:cNvPr>
            <p:cNvCxnSpPr>
              <a:cxnSpLocks/>
              <a:stCxn id="51" idx="6"/>
              <a:endCxn id="50" idx="2"/>
            </p:cNvCxnSpPr>
            <p:nvPr/>
          </p:nvCxnSpPr>
          <p:spPr>
            <a:xfrm>
              <a:off x="8949577" y="1158090"/>
              <a:ext cx="1322874" cy="20601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92D04F09-B26A-D408-3868-B0F820D51145}"/>
                </a:ext>
              </a:extLst>
            </p:cNvPr>
            <p:cNvCxnSpPr>
              <a:cxnSpLocks/>
              <a:stCxn id="50" idx="2"/>
              <a:endCxn id="52" idx="6"/>
            </p:cNvCxnSpPr>
            <p:nvPr/>
          </p:nvCxnSpPr>
          <p:spPr>
            <a:xfrm flipH="1" flipV="1">
              <a:off x="8949577" y="2310255"/>
              <a:ext cx="1322874" cy="908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C38DB98E-EBF1-647D-6249-B6BD2D329346}"/>
                </a:ext>
              </a:extLst>
            </p:cNvPr>
            <p:cNvCxnSpPr>
              <a:cxnSpLocks/>
              <a:stCxn id="50" idx="2"/>
              <a:endCxn id="53" idx="6"/>
            </p:cNvCxnSpPr>
            <p:nvPr/>
          </p:nvCxnSpPr>
          <p:spPr>
            <a:xfrm flipH="1">
              <a:off x="8949577" y="3218255"/>
              <a:ext cx="1322874" cy="75183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B7B4E9E4-798A-CFFA-5506-856DBD082F2B}"/>
                </a:ext>
              </a:extLst>
            </p:cNvPr>
            <p:cNvCxnSpPr>
              <a:cxnSpLocks/>
              <a:stCxn id="50" idx="2"/>
              <a:endCxn id="54" idx="6"/>
            </p:cNvCxnSpPr>
            <p:nvPr/>
          </p:nvCxnSpPr>
          <p:spPr>
            <a:xfrm flipH="1">
              <a:off x="8949577" y="3218255"/>
              <a:ext cx="1322874" cy="183536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04856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512B56E2-12E8-5661-683E-A2446DC97231}"/>
              </a:ext>
            </a:extLst>
          </p:cNvPr>
          <p:cNvGrpSpPr/>
          <p:nvPr/>
        </p:nvGrpSpPr>
        <p:grpSpPr>
          <a:xfrm>
            <a:off x="2416232" y="411364"/>
            <a:ext cx="6897451" cy="6035272"/>
            <a:chOff x="1237672" y="0"/>
            <a:chExt cx="8323289" cy="6770255"/>
          </a:xfrm>
        </p:grpSpPr>
        <p:grpSp>
          <p:nvGrpSpPr>
            <p:cNvPr id="5" name="组合 4">
              <a:extLst>
                <a:ext uri="{FF2B5EF4-FFF2-40B4-BE49-F238E27FC236}">
                  <a16:creationId xmlns:a16="http://schemas.microsoft.com/office/drawing/2014/main" id="{25C355DC-29D5-BA11-04B5-7951DF716821}"/>
                </a:ext>
              </a:extLst>
            </p:cNvPr>
            <p:cNvGrpSpPr/>
            <p:nvPr/>
          </p:nvGrpSpPr>
          <p:grpSpPr>
            <a:xfrm>
              <a:off x="1237672" y="0"/>
              <a:ext cx="8323289" cy="6770255"/>
              <a:chOff x="1237672" y="0"/>
              <a:chExt cx="8323289" cy="6770255"/>
            </a:xfrm>
          </p:grpSpPr>
          <p:pic>
            <p:nvPicPr>
              <p:cNvPr id="15" name="图片 14" descr="图表, 雷达图&#10;&#10;描述已自动生成">
                <a:extLst>
                  <a:ext uri="{FF2B5EF4-FFF2-40B4-BE49-F238E27FC236}">
                    <a16:creationId xmlns:a16="http://schemas.microsoft.com/office/drawing/2014/main" id="{08C0E973-4E82-FD86-955D-277779FC9152}"/>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16" name="任意多边形: 形状 15">
                <a:extLst>
                  <a:ext uri="{FF2B5EF4-FFF2-40B4-BE49-F238E27FC236}">
                    <a16:creationId xmlns:a16="http://schemas.microsoft.com/office/drawing/2014/main" id="{DDBE9EBB-8586-0602-5284-2BA889BD6B5F}"/>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 name="任意多边形: 形状 16">
                <a:extLst>
                  <a:ext uri="{FF2B5EF4-FFF2-40B4-BE49-F238E27FC236}">
                    <a16:creationId xmlns:a16="http://schemas.microsoft.com/office/drawing/2014/main" id="{2917FBA9-88A4-C440-59D5-CA87CA042D49}"/>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 name="任意多边形: 形状 17">
                <a:extLst>
                  <a:ext uri="{FF2B5EF4-FFF2-40B4-BE49-F238E27FC236}">
                    <a16:creationId xmlns:a16="http://schemas.microsoft.com/office/drawing/2014/main" id="{A271D104-E29A-391C-5ED3-D40BCED24F2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任意多边形: 形状 18">
                <a:extLst>
                  <a:ext uri="{FF2B5EF4-FFF2-40B4-BE49-F238E27FC236}">
                    <a16:creationId xmlns:a16="http://schemas.microsoft.com/office/drawing/2014/main" id="{366ABB98-16A5-5137-BCF7-A515D06C21BE}"/>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任意多边形: 形状 19">
                <a:extLst>
                  <a:ext uri="{FF2B5EF4-FFF2-40B4-BE49-F238E27FC236}">
                    <a16:creationId xmlns:a16="http://schemas.microsoft.com/office/drawing/2014/main" id="{8EF1A8B8-EB1D-40BE-8D8E-948D5ED5C2D9}"/>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任意多边形: 形状 20">
                <a:extLst>
                  <a:ext uri="{FF2B5EF4-FFF2-40B4-BE49-F238E27FC236}">
                    <a16:creationId xmlns:a16="http://schemas.microsoft.com/office/drawing/2014/main" id="{B27341AF-8B66-5C0F-A699-ADBE01E18E9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任意多边形: 形状 21">
                <a:extLst>
                  <a:ext uri="{FF2B5EF4-FFF2-40B4-BE49-F238E27FC236}">
                    <a16:creationId xmlns:a16="http://schemas.microsoft.com/office/drawing/2014/main" id="{ABA4C68F-F8A1-5EC5-BE19-0C718894C34D}"/>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任意多边形: 形状 22">
                <a:extLst>
                  <a:ext uri="{FF2B5EF4-FFF2-40B4-BE49-F238E27FC236}">
                    <a16:creationId xmlns:a16="http://schemas.microsoft.com/office/drawing/2014/main" id="{D2E8A888-971E-6411-A823-64D8F0ECEFF4}"/>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任意多边形: 形状 23">
                <a:extLst>
                  <a:ext uri="{FF2B5EF4-FFF2-40B4-BE49-F238E27FC236}">
                    <a16:creationId xmlns:a16="http://schemas.microsoft.com/office/drawing/2014/main" id="{C745C777-1711-F142-A800-DE140728D458}"/>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任意多边形: 形状 24">
                <a:extLst>
                  <a:ext uri="{FF2B5EF4-FFF2-40B4-BE49-F238E27FC236}">
                    <a16:creationId xmlns:a16="http://schemas.microsoft.com/office/drawing/2014/main" id="{3B2CB840-AA58-6380-32A6-306580B38AA2}"/>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6" name="直接连接符 5">
              <a:extLst>
                <a:ext uri="{FF2B5EF4-FFF2-40B4-BE49-F238E27FC236}">
                  <a16:creationId xmlns:a16="http://schemas.microsoft.com/office/drawing/2014/main" id="{13063E15-5660-A012-8550-33D6E226E9BC}"/>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直接连接符 6">
              <a:extLst>
                <a:ext uri="{FF2B5EF4-FFF2-40B4-BE49-F238E27FC236}">
                  <a16:creationId xmlns:a16="http://schemas.microsoft.com/office/drawing/2014/main" id="{BCE1B34E-1341-A604-1930-8E41C7B3A993}"/>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直接连接符 7">
              <a:extLst>
                <a:ext uri="{FF2B5EF4-FFF2-40B4-BE49-F238E27FC236}">
                  <a16:creationId xmlns:a16="http://schemas.microsoft.com/office/drawing/2014/main" id="{25155614-A496-5CCE-5825-F437F32DB60C}"/>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直接连接符 8">
              <a:extLst>
                <a:ext uri="{FF2B5EF4-FFF2-40B4-BE49-F238E27FC236}">
                  <a16:creationId xmlns:a16="http://schemas.microsoft.com/office/drawing/2014/main" id="{8A65ED83-231B-B7C1-ABB1-EA32F53A1A77}"/>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直接连接符 9">
              <a:extLst>
                <a:ext uri="{FF2B5EF4-FFF2-40B4-BE49-F238E27FC236}">
                  <a16:creationId xmlns:a16="http://schemas.microsoft.com/office/drawing/2014/main" id="{12BBEC50-1B47-2890-62B8-B12F9570BAFD}"/>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EC566912-3566-53FE-8F93-933EBB04E3FB}"/>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直接连接符 11">
              <a:extLst>
                <a:ext uri="{FF2B5EF4-FFF2-40B4-BE49-F238E27FC236}">
                  <a16:creationId xmlns:a16="http://schemas.microsoft.com/office/drawing/2014/main" id="{092C565F-74D5-079A-BECD-8728726D285A}"/>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2C6E52E0-842E-E152-64AA-81918923BE0C}"/>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77DFDBA1-4279-16DC-A3E0-85CA3854BC20}"/>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05795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滑雪, 桌子, 挂, 覆盖&#10;&#10;描述已自动生成">
            <a:extLst>
              <a:ext uri="{FF2B5EF4-FFF2-40B4-BE49-F238E27FC236}">
                <a16:creationId xmlns:a16="http://schemas.microsoft.com/office/drawing/2014/main" id="{5FD280D8-BF1D-8907-207A-0F3DFF5961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2533" y="1933346"/>
            <a:ext cx="4511160" cy="3383371"/>
          </a:xfrm>
          <a:prstGeom prst="rect">
            <a:avLst/>
          </a:prstGeom>
        </p:spPr>
      </p:pic>
      <p:pic>
        <p:nvPicPr>
          <p:cNvPr id="5" name="图片 4" descr="图表, 雷达图&#10;&#10;描述已自动生成">
            <a:extLst>
              <a:ext uri="{FF2B5EF4-FFF2-40B4-BE49-F238E27FC236}">
                <a16:creationId xmlns:a16="http://schemas.microsoft.com/office/drawing/2014/main" id="{705CD793-EB9D-C7CA-28DE-82CE90DEC1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190" y="1790008"/>
            <a:ext cx="4702279" cy="3526709"/>
          </a:xfrm>
          <a:prstGeom prst="rect">
            <a:avLst/>
          </a:prstGeom>
        </p:spPr>
      </p:pic>
      <p:sp>
        <p:nvSpPr>
          <p:cNvPr id="6" name="文本框 5">
            <a:extLst>
              <a:ext uri="{FF2B5EF4-FFF2-40B4-BE49-F238E27FC236}">
                <a16:creationId xmlns:a16="http://schemas.microsoft.com/office/drawing/2014/main" id="{E90BAA11-FEA5-EFD6-A7C3-559AC5A9BA75}"/>
              </a:ext>
            </a:extLst>
          </p:cNvPr>
          <p:cNvSpPr txBox="1"/>
          <p:nvPr/>
        </p:nvSpPr>
        <p:spPr>
          <a:xfrm>
            <a:off x="1743959" y="5571241"/>
            <a:ext cx="2492990" cy="400110"/>
          </a:xfrm>
          <a:prstGeom prst="rect">
            <a:avLst/>
          </a:prstGeom>
          <a:noFill/>
        </p:spPr>
        <p:txBody>
          <a:bodyPr wrap="none" rtlCol="0">
            <a:spAutoFit/>
          </a:bodyPr>
          <a:lstStyle/>
          <a:p>
            <a:r>
              <a:rPr lang="ja-JP" altLang="en-US" sz="2000" b="1" dirty="0"/>
              <a:t>ドロネー三角形分割</a:t>
            </a:r>
            <a:endParaRPr lang="zh-CN" altLang="en-US" sz="2000" b="1" dirty="0"/>
          </a:p>
        </p:txBody>
      </p:sp>
      <p:sp>
        <p:nvSpPr>
          <p:cNvPr id="7" name="文本框 6">
            <a:extLst>
              <a:ext uri="{FF2B5EF4-FFF2-40B4-BE49-F238E27FC236}">
                <a16:creationId xmlns:a16="http://schemas.microsoft.com/office/drawing/2014/main" id="{110655D7-9031-AE7D-6C34-099B29C6CAE2}"/>
              </a:ext>
            </a:extLst>
          </p:cNvPr>
          <p:cNvSpPr txBox="1"/>
          <p:nvPr/>
        </p:nvSpPr>
        <p:spPr>
          <a:xfrm>
            <a:off x="8185885" y="5571241"/>
            <a:ext cx="1467068" cy="400110"/>
          </a:xfrm>
          <a:prstGeom prst="rect">
            <a:avLst/>
          </a:prstGeom>
          <a:noFill/>
        </p:spPr>
        <p:txBody>
          <a:bodyPr wrap="none" rtlCol="0">
            <a:spAutoFit/>
          </a:bodyPr>
          <a:lstStyle/>
          <a:p>
            <a:r>
              <a:rPr lang="ja-JP" altLang="en-US" sz="2000" b="1" dirty="0"/>
              <a:t>最適巡回路</a:t>
            </a:r>
            <a:endParaRPr lang="zh-CN" altLang="en-US" sz="2000" b="1" dirty="0"/>
          </a:p>
        </p:txBody>
      </p:sp>
    </p:spTree>
    <p:extLst>
      <p:ext uri="{BB962C8B-B14F-4D97-AF65-F5344CB8AC3E}">
        <p14:creationId xmlns:p14="http://schemas.microsoft.com/office/powerpoint/2010/main" val="2895645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0B3A0-3ED4-1711-2727-BDB3049A37E5}"/>
            </a:ext>
          </a:extLst>
        </p:cNvPr>
        <p:cNvGrpSpPr/>
        <p:nvPr/>
      </p:nvGrpSpPr>
      <p:grpSpPr>
        <a:xfrm>
          <a:off x="0" y="0"/>
          <a:ext cx="0" cy="0"/>
          <a:chOff x="0" y="0"/>
          <a:chExt cx="0" cy="0"/>
        </a:xfrm>
      </p:grpSpPr>
      <p:graphicFrame>
        <p:nvGraphicFramePr>
          <p:cNvPr id="17" name="表格 16">
            <a:extLst>
              <a:ext uri="{FF2B5EF4-FFF2-40B4-BE49-F238E27FC236}">
                <a16:creationId xmlns:a16="http://schemas.microsoft.com/office/drawing/2014/main" id="{99BD12EB-0827-EFF9-B768-B91AA615F7E8}"/>
              </a:ext>
            </a:extLst>
          </p:cNvPr>
          <p:cNvGraphicFramePr>
            <a:graphicFrameLocks noGrp="1"/>
          </p:cNvGraphicFramePr>
          <p:nvPr/>
        </p:nvGraphicFramePr>
        <p:xfrm>
          <a:off x="401101" y="850143"/>
          <a:ext cx="10027525" cy="5048420"/>
        </p:xfrm>
        <a:graphic>
          <a:graphicData uri="http://schemas.openxmlformats.org/drawingml/2006/table">
            <a:tbl>
              <a:tblPr firstRow="1" bandRow="1">
                <a:tableStyleId>{5C22544A-7EE6-4342-B048-85BDC9FD1C3A}</a:tableStyleId>
              </a:tblPr>
              <a:tblGrid>
                <a:gridCol w="2005505">
                  <a:extLst>
                    <a:ext uri="{9D8B030D-6E8A-4147-A177-3AD203B41FA5}">
                      <a16:colId xmlns:a16="http://schemas.microsoft.com/office/drawing/2014/main" val="24688870"/>
                    </a:ext>
                  </a:extLst>
                </a:gridCol>
                <a:gridCol w="2005505">
                  <a:extLst>
                    <a:ext uri="{9D8B030D-6E8A-4147-A177-3AD203B41FA5}">
                      <a16:colId xmlns:a16="http://schemas.microsoft.com/office/drawing/2014/main" val="73560250"/>
                    </a:ext>
                  </a:extLst>
                </a:gridCol>
                <a:gridCol w="2005505">
                  <a:extLst>
                    <a:ext uri="{9D8B030D-6E8A-4147-A177-3AD203B41FA5}">
                      <a16:colId xmlns:a16="http://schemas.microsoft.com/office/drawing/2014/main" val="96555565"/>
                    </a:ext>
                  </a:extLst>
                </a:gridCol>
                <a:gridCol w="2005505">
                  <a:extLst>
                    <a:ext uri="{9D8B030D-6E8A-4147-A177-3AD203B41FA5}">
                      <a16:colId xmlns:a16="http://schemas.microsoft.com/office/drawing/2014/main" val="291535160"/>
                    </a:ext>
                  </a:extLst>
                </a:gridCol>
                <a:gridCol w="2005505">
                  <a:extLst>
                    <a:ext uri="{9D8B030D-6E8A-4147-A177-3AD203B41FA5}">
                      <a16:colId xmlns:a16="http://schemas.microsoft.com/office/drawing/2014/main" val="683000292"/>
                    </a:ext>
                  </a:extLst>
                </a:gridCol>
              </a:tblGrid>
              <a:tr h="1009684">
                <a:tc>
                  <a:txBody>
                    <a:bodyPr/>
                    <a:lstStyle/>
                    <a:p>
                      <a:pPr algn="ct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dirty="0"/>
                        <a:t>time1</a:t>
                      </a:r>
                      <a:endParaRPr lang="zh-CN" altLang="en-US" sz="4100" dirty="0"/>
                    </a:p>
                  </a:txBody>
                  <a:tcPr marL="266182" marR="266182" marT="133090" marB="133090"/>
                </a:tc>
                <a:tc>
                  <a:txBody>
                    <a:bodyPr/>
                    <a:lstStyle/>
                    <a:p>
                      <a:pPr algn="ctr"/>
                      <a:r>
                        <a:rPr lang="en-US" altLang="zh-CN" sz="4100" dirty="0"/>
                        <a:t>time2</a:t>
                      </a:r>
                      <a:endParaRPr lang="zh-CN" altLang="en-US" sz="4100" dirty="0"/>
                    </a:p>
                  </a:txBody>
                  <a:tcPr marL="266182" marR="266182" marT="133090" marB="133090"/>
                </a:tc>
                <a:tc>
                  <a:txBody>
                    <a:bodyPr/>
                    <a:lstStyle/>
                    <a:p>
                      <a:pPr algn="ctr"/>
                      <a:r>
                        <a:rPr lang="en-US" altLang="zh-CN" sz="4100" dirty="0"/>
                        <a:t>time3</a:t>
                      </a:r>
                      <a:endParaRPr lang="zh-CN" altLang="en-US" sz="4100" dirty="0"/>
                    </a:p>
                  </a:txBody>
                  <a:tcPr marL="266182" marR="266182" marT="133090" marB="133090"/>
                </a:tc>
                <a:tc>
                  <a:txBody>
                    <a:bodyPr/>
                    <a:lstStyle/>
                    <a:p>
                      <a:pPr algn="ctr"/>
                      <a:r>
                        <a:rPr lang="en-US" altLang="zh-CN" sz="4100" dirty="0"/>
                        <a:t>time4</a:t>
                      </a:r>
                      <a:endParaRPr lang="zh-CN" altLang="en-US" sz="4100" dirty="0"/>
                    </a:p>
                  </a:txBody>
                  <a:tcPr marL="266182" marR="266182" marT="133090" marB="133090"/>
                </a:tc>
                <a:extLst>
                  <a:ext uri="{0D108BD9-81ED-4DB2-BD59-A6C34878D82A}">
                    <a16:rowId xmlns:a16="http://schemas.microsoft.com/office/drawing/2014/main" val="2578509150"/>
                  </a:ext>
                </a:extLst>
              </a:tr>
              <a:tr h="1009684">
                <a:tc>
                  <a:txBody>
                    <a:bodyPr/>
                    <a:lstStyle/>
                    <a:p>
                      <a:pPr algn="ctr"/>
                      <a:r>
                        <a:rPr lang="en-US" altLang="zh-CN" sz="4100" b="1" dirty="0">
                          <a:solidFill>
                            <a:schemeClr val="bg1"/>
                          </a:solidFill>
                        </a:rPr>
                        <a:t>city1</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1</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extLst>
                  <a:ext uri="{0D108BD9-81ED-4DB2-BD59-A6C34878D82A}">
                    <a16:rowId xmlns:a16="http://schemas.microsoft.com/office/drawing/2014/main" val="2242251376"/>
                  </a:ext>
                </a:extLst>
              </a:tr>
              <a:tr h="1009684">
                <a:tc>
                  <a:txBody>
                    <a:bodyPr/>
                    <a:lstStyle/>
                    <a:p>
                      <a:pPr algn="ctr"/>
                      <a:r>
                        <a:rPr lang="en-US" altLang="zh-CN" sz="4100" b="1" dirty="0">
                          <a:solidFill>
                            <a:schemeClr val="bg1"/>
                          </a:solidFill>
                        </a:rPr>
                        <a:t>city2</a:t>
                      </a:r>
                    </a:p>
                  </a:txBody>
                  <a:tcPr marL="266182" marR="266182" marT="133090" marB="133090">
                    <a:solidFill>
                      <a:schemeClr val="accent1"/>
                    </a:solidFill>
                  </a:tcPr>
                </a:tc>
                <a:tc>
                  <a:txBody>
                    <a:bodyPr/>
                    <a:lstStyle/>
                    <a:p>
                      <a:pPr algn="ctr"/>
                      <a:r>
                        <a:rPr lang="en-US" altLang="zh-CN" sz="4100" b="1" dirty="0"/>
                        <a:t>1</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extLst>
                  <a:ext uri="{0D108BD9-81ED-4DB2-BD59-A6C34878D82A}">
                    <a16:rowId xmlns:a16="http://schemas.microsoft.com/office/drawing/2014/main" val="484165517"/>
                  </a:ext>
                </a:extLst>
              </a:tr>
              <a:tr h="1009684">
                <a:tc>
                  <a:txBody>
                    <a:bodyPr/>
                    <a:lstStyle/>
                    <a:p>
                      <a:pPr algn="ctr"/>
                      <a:r>
                        <a:rPr lang="en-US" altLang="zh-CN" sz="4100" b="1" dirty="0">
                          <a:solidFill>
                            <a:schemeClr val="bg1"/>
                          </a:solidFill>
                        </a:rPr>
                        <a:t>city3</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1</a:t>
                      </a:r>
                      <a:endParaRPr lang="zh-CN" altLang="en-US" sz="4100" b="1" dirty="0"/>
                    </a:p>
                  </a:txBody>
                  <a:tcPr marL="266182" marR="266182" marT="133090" marB="133090" anchor="ctr"/>
                </a:tc>
                <a:extLst>
                  <a:ext uri="{0D108BD9-81ED-4DB2-BD59-A6C34878D82A}">
                    <a16:rowId xmlns:a16="http://schemas.microsoft.com/office/drawing/2014/main" val="3997966158"/>
                  </a:ext>
                </a:extLst>
              </a:tr>
              <a:tr h="1009684">
                <a:tc>
                  <a:txBody>
                    <a:bodyPr/>
                    <a:lstStyle/>
                    <a:p>
                      <a:pPr algn="ctr"/>
                      <a:r>
                        <a:rPr lang="en-US" altLang="zh-CN" sz="4100" b="1" dirty="0">
                          <a:solidFill>
                            <a:schemeClr val="bg1"/>
                          </a:solidFill>
                        </a:rPr>
                        <a:t>city4</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solidFill>
                            <a:schemeClr val="tx1"/>
                          </a:solidFill>
                        </a:rPr>
                        <a:t>1</a:t>
                      </a:r>
                      <a:endParaRPr lang="zh-CN" altLang="en-US" sz="4100" b="1" dirty="0">
                        <a:solidFill>
                          <a:schemeClr val="tx1"/>
                        </a:solidFill>
                      </a:endParaRPr>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extLst>
                  <a:ext uri="{0D108BD9-81ED-4DB2-BD59-A6C34878D82A}">
                    <a16:rowId xmlns:a16="http://schemas.microsoft.com/office/drawing/2014/main" val="670813569"/>
                  </a:ext>
                </a:extLst>
              </a:tr>
            </a:tbl>
          </a:graphicData>
        </a:graphic>
      </p:graphicFrame>
      <p:sp>
        <p:nvSpPr>
          <p:cNvPr id="2" name="矩形: 圆角 1">
            <a:extLst>
              <a:ext uri="{FF2B5EF4-FFF2-40B4-BE49-F238E27FC236}">
                <a16:creationId xmlns:a16="http://schemas.microsoft.com/office/drawing/2014/main" id="{2A4BB67A-FB93-E3E9-8910-DE3E50083518}"/>
              </a:ext>
            </a:extLst>
          </p:cNvPr>
          <p:cNvSpPr/>
          <p:nvPr/>
        </p:nvSpPr>
        <p:spPr>
          <a:xfrm rot="5400000">
            <a:off x="1483412" y="3409872"/>
            <a:ext cx="3819562" cy="936822"/>
          </a:xfrm>
          <a:prstGeom prst="roundRect">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 name="矩形: 圆角 2">
            <a:extLst>
              <a:ext uri="{FF2B5EF4-FFF2-40B4-BE49-F238E27FC236}">
                <a16:creationId xmlns:a16="http://schemas.microsoft.com/office/drawing/2014/main" id="{D3F7193B-033F-24A7-4BA5-F28B33816443}"/>
              </a:ext>
            </a:extLst>
          </p:cNvPr>
          <p:cNvSpPr/>
          <p:nvPr/>
        </p:nvSpPr>
        <p:spPr>
          <a:xfrm rot="5400000">
            <a:off x="3454365" y="3409871"/>
            <a:ext cx="3819560" cy="936822"/>
          </a:xfrm>
          <a:prstGeom prst="roundRect">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 name="矩形: 圆角 3">
            <a:extLst>
              <a:ext uri="{FF2B5EF4-FFF2-40B4-BE49-F238E27FC236}">
                <a16:creationId xmlns:a16="http://schemas.microsoft.com/office/drawing/2014/main" id="{A5FF6628-554A-B22D-2C7D-008A13A97FFA}"/>
              </a:ext>
            </a:extLst>
          </p:cNvPr>
          <p:cNvSpPr/>
          <p:nvPr/>
        </p:nvSpPr>
        <p:spPr>
          <a:xfrm rot="5400000">
            <a:off x="5491610" y="3409871"/>
            <a:ext cx="3819560" cy="936822"/>
          </a:xfrm>
          <a:prstGeom prst="roundRect">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 name="矩形: 圆角 4">
            <a:extLst>
              <a:ext uri="{FF2B5EF4-FFF2-40B4-BE49-F238E27FC236}">
                <a16:creationId xmlns:a16="http://schemas.microsoft.com/office/drawing/2014/main" id="{FB74361A-FCDC-BA66-EA10-C09358644720}"/>
              </a:ext>
            </a:extLst>
          </p:cNvPr>
          <p:cNvSpPr/>
          <p:nvPr/>
        </p:nvSpPr>
        <p:spPr>
          <a:xfrm rot="5400000">
            <a:off x="7515110" y="3409873"/>
            <a:ext cx="3819561" cy="936822"/>
          </a:xfrm>
          <a:prstGeom prst="roundRect">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Tree>
    <p:extLst>
      <p:ext uri="{BB962C8B-B14F-4D97-AF65-F5344CB8AC3E}">
        <p14:creationId xmlns:p14="http://schemas.microsoft.com/office/powerpoint/2010/main" val="1218327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236510" cy="584775"/>
          </a:xfrm>
          <a:prstGeom prst="rect">
            <a:avLst/>
          </a:prstGeom>
          <a:noFill/>
        </p:spPr>
        <p:txBody>
          <a:bodyPr wrap="none" rtlCol="0">
            <a:spAutoFit/>
          </a:bodyPr>
          <a:lstStyle/>
          <a:p>
            <a:r>
              <a:rPr lang="ja-JP" altLang="en-US" sz="3200" b="1" dirty="0"/>
              <a:t>研究の概要</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AEF4724-7459-EE85-2948-BB2D9D7A54DB}"/>
              </a:ext>
            </a:extLst>
          </p:cNvPr>
          <p:cNvSpPr txBox="1"/>
          <p:nvPr/>
        </p:nvSpPr>
        <p:spPr>
          <a:xfrm>
            <a:off x="337127" y="1118537"/>
            <a:ext cx="8664551" cy="3139321"/>
          </a:xfrm>
          <a:prstGeom prst="rect">
            <a:avLst/>
          </a:prstGeom>
          <a:noFill/>
        </p:spPr>
        <p:txBody>
          <a:bodyPr wrap="none" rtlCol="0">
            <a:spAutoFit/>
          </a:bodyPr>
          <a:lstStyle/>
          <a:p>
            <a:r>
              <a:rPr lang="ja-JP" altLang="en-US" dirty="0"/>
              <a:t>現在様々な問題が</a:t>
            </a:r>
            <a:r>
              <a:rPr lang="en-US" altLang="ja-JP" dirty="0"/>
              <a:t>QUBO</a:t>
            </a:r>
            <a:r>
              <a:rPr lang="ja-JP" altLang="en-US" dirty="0"/>
              <a:t>モデルに変換できて専用ソルバーで解決することができる</a:t>
            </a:r>
            <a:endParaRPr lang="en-US" altLang="ja-JP" dirty="0"/>
          </a:p>
          <a:p>
            <a:endParaRPr lang="en-US" altLang="zh-CN" dirty="0"/>
          </a:p>
          <a:p>
            <a:r>
              <a:rPr lang="en-US" altLang="zh-CN" dirty="0"/>
              <a:t>TSP</a:t>
            </a:r>
            <a:r>
              <a:rPr lang="ja-JP" altLang="en-US" dirty="0"/>
              <a:t>問題は組み合わせ最適化問題としてよく知られているが</a:t>
            </a:r>
            <a:endParaRPr lang="en-US" altLang="ja-JP" dirty="0"/>
          </a:p>
          <a:p>
            <a:r>
              <a:rPr lang="ja-JP" altLang="en-US" dirty="0"/>
              <a:t>対応する</a:t>
            </a:r>
            <a:r>
              <a:rPr lang="en-US" altLang="ja-JP" dirty="0"/>
              <a:t>QUBO</a:t>
            </a:r>
            <a:r>
              <a:rPr lang="ja-JP" altLang="en-US" dirty="0"/>
              <a:t>モデルの二次項の数が多く過ぎる</a:t>
            </a:r>
            <a:endParaRPr lang="en-US" altLang="zh-CN" dirty="0"/>
          </a:p>
          <a:p>
            <a:endParaRPr lang="en-US" altLang="zh-CN" dirty="0"/>
          </a:p>
          <a:p>
            <a:endParaRPr lang="en-US" altLang="zh-CN" dirty="0"/>
          </a:p>
          <a:p>
            <a:r>
              <a:rPr lang="ja-JP" altLang="en-US" b="1" dirty="0"/>
              <a:t>本研究</a:t>
            </a:r>
            <a:r>
              <a:rPr lang="ja-JP" altLang="en-US" dirty="0"/>
              <a:t>では</a:t>
            </a:r>
            <a:endParaRPr lang="en-US" altLang="ja-JP" dirty="0"/>
          </a:p>
          <a:p>
            <a:r>
              <a:rPr lang="en-US" altLang="ja-JP" dirty="0"/>
              <a:t>TSP</a:t>
            </a:r>
            <a:r>
              <a:rPr lang="ja-JP" altLang="en-US" dirty="0"/>
              <a:t>（巡回セールスマン）問題の</a:t>
            </a:r>
            <a:r>
              <a:rPr lang="en-US" altLang="ja-JP" dirty="0"/>
              <a:t>QUBO</a:t>
            </a:r>
            <a:r>
              <a:rPr lang="ja-JP" altLang="en-US" dirty="0"/>
              <a:t>モデルに特定して</a:t>
            </a:r>
            <a:endParaRPr lang="en-US" altLang="ja-JP" dirty="0"/>
          </a:p>
          <a:p>
            <a:r>
              <a:rPr lang="ja-JP" altLang="en-US" dirty="0"/>
              <a:t>ボロノイ図とドロネー三角形分割を利用して</a:t>
            </a:r>
            <a:endParaRPr lang="en-US" altLang="ja-JP" dirty="0"/>
          </a:p>
          <a:p>
            <a:r>
              <a:rPr lang="en-US" altLang="zh-CN" dirty="0"/>
              <a:t>TSP</a:t>
            </a:r>
            <a:r>
              <a:rPr lang="ja-JP" altLang="en-US" dirty="0"/>
              <a:t>問題の完全グラフから辺を削除することで</a:t>
            </a:r>
            <a:endParaRPr lang="en-US" altLang="ja-JP" dirty="0"/>
          </a:p>
          <a:p>
            <a:r>
              <a:rPr lang="ja-JP" altLang="en-US" dirty="0"/>
              <a:t>目的関数の二次項の数を減らす手法を提案した</a:t>
            </a:r>
            <a:endParaRPr lang="en-US" altLang="zh-CN" dirty="0"/>
          </a:p>
        </p:txBody>
      </p:sp>
      <p:grpSp>
        <p:nvGrpSpPr>
          <p:cNvPr id="43" name="组合 42">
            <a:extLst>
              <a:ext uri="{FF2B5EF4-FFF2-40B4-BE49-F238E27FC236}">
                <a16:creationId xmlns:a16="http://schemas.microsoft.com/office/drawing/2014/main" id="{C65B3C77-88AE-D75F-9C1D-7567DB7A8DAE}"/>
              </a:ext>
            </a:extLst>
          </p:cNvPr>
          <p:cNvGrpSpPr/>
          <p:nvPr/>
        </p:nvGrpSpPr>
        <p:grpSpPr>
          <a:xfrm>
            <a:off x="3703603" y="4686284"/>
            <a:ext cx="4784791" cy="1807192"/>
            <a:chOff x="879656" y="4369488"/>
            <a:chExt cx="4784791" cy="1807192"/>
          </a:xfrm>
        </p:grpSpPr>
        <p:grpSp>
          <p:nvGrpSpPr>
            <p:cNvPr id="4" name="组合 3">
              <a:extLst>
                <a:ext uri="{FF2B5EF4-FFF2-40B4-BE49-F238E27FC236}">
                  <a16:creationId xmlns:a16="http://schemas.microsoft.com/office/drawing/2014/main" id="{1A6DD5B4-7F70-D1EC-DB27-36499EBBA523}"/>
                </a:ext>
              </a:extLst>
            </p:cNvPr>
            <p:cNvGrpSpPr/>
            <p:nvPr/>
          </p:nvGrpSpPr>
          <p:grpSpPr>
            <a:xfrm>
              <a:off x="879656" y="4412804"/>
              <a:ext cx="1488199" cy="1221609"/>
              <a:chOff x="886691" y="3441643"/>
              <a:chExt cx="1907308" cy="1565640"/>
            </a:xfrm>
          </p:grpSpPr>
          <p:sp>
            <p:nvSpPr>
              <p:cNvPr id="5" name="椭圆 4">
                <a:extLst>
                  <a:ext uri="{FF2B5EF4-FFF2-40B4-BE49-F238E27FC236}">
                    <a16:creationId xmlns:a16="http://schemas.microsoft.com/office/drawing/2014/main" id="{A27C0A00-2334-6184-107E-238CA40AB6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6" name="椭圆 5">
                <a:extLst>
                  <a:ext uri="{FF2B5EF4-FFF2-40B4-BE49-F238E27FC236}">
                    <a16:creationId xmlns:a16="http://schemas.microsoft.com/office/drawing/2014/main" id="{51C6B476-ED79-2A7E-10BB-AF1E02F45EB0}"/>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7" name="椭圆 6">
                <a:extLst>
                  <a:ext uri="{FF2B5EF4-FFF2-40B4-BE49-F238E27FC236}">
                    <a16:creationId xmlns:a16="http://schemas.microsoft.com/office/drawing/2014/main" id="{92885926-AA54-3EBA-D289-38DF9279956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8" name="椭圆 7">
                <a:extLst>
                  <a:ext uri="{FF2B5EF4-FFF2-40B4-BE49-F238E27FC236}">
                    <a16:creationId xmlns:a16="http://schemas.microsoft.com/office/drawing/2014/main" id="{CBE46CBB-D6E9-DCE2-689A-F5DA13AE48B9}"/>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9" name="椭圆 8">
                <a:extLst>
                  <a:ext uri="{FF2B5EF4-FFF2-40B4-BE49-F238E27FC236}">
                    <a16:creationId xmlns:a16="http://schemas.microsoft.com/office/drawing/2014/main" id="{07566172-CE4F-3AC7-00CF-47281E7E66F0}"/>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0" name="直接连接符 9">
                <a:extLst>
                  <a:ext uri="{FF2B5EF4-FFF2-40B4-BE49-F238E27FC236}">
                    <a16:creationId xmlns:a16="http://schemas.microsoft.com/office/drawing/2014/main" id="{14030002-C787-F831-904C-CCA26271958B}"/>
                  </a:ext>
                </a:extLst>
              </p:cNvPr>
              <p:cNvCxnSpPr>
                <a:cxnSpLocks/>
                <a:stCxn id="5" idx="5"/>
                <a:endCxn id="7"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8D11B8EC-865F-366A-37FA-90858E23E70B}"/>
                  </a:ext>
                </a:extLst>
              </p:cNvPr>
              <p:cNvCxnSpPr>
                <a:stCxn id="5" idx="5"/>
                <a:endCxn id="8"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D62AFA7F-7956-5819-70B1-1497254BFAA0}"/>
                  </a:ext>
                </a:extLst>
              </p:cNvPr>
              <p:cNvCxnSpPr>
                <a:stCxn id="5" idx="5"/>
                <a:endCxn id="6"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B4D201F1-29C5-7F33-5942-EEFC10B33724}"/>
                  </a:ext>
                </a:extLst>
              </p:cNvPr>
              <p:cNvCxnSpPr>
                <a:stCxn id="5" idx="5"/>
                <a:endCxn id="9"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597ABE26-49B6-40F3-3CCD-FD5E29894177}"/>
                  </a:ext>
                </a:extLst>
              </p:cNvPr>
              <p:cNvCxnSpPr>
                <a:stCxn id="7" idx="3"/>
                <a:endCxn id="8"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E945C3C8-196E-6136-091B-F606ED0A7F92}"/>
                  </a:ext>
                </a:extLst>
              </p:cNvPr>
              <p:cNvCxnSpPr>
                <a:stCxn id="7" idx="3"/>
                <a:endCxn id="6"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D95920A2-9042-10E3-BF0B-56FC9B2F980D}"/>
                  </a:ext>
                </a:extLst>
              </p:cNvPr>
              <p:cNvCxnSpPr>
                <a:stCxn id="7" idx="3"/>
                <a:endCxn id="9"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CE3BDF39-50B2-65A1-4722-7A7CBA443BE9}"/>
                  </a:ext>
                </a:extLst>
              </p:cNvPr>
              <p:cNvCxnSpPr>
                <a:stCxn id="8" idx="1"/>
                <a:endCxn id="6"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590B46C8-CD57-2092-4E2F-51D3CC394E8B}"/>
                  </a:ext>
                </a:extLst>
              </p:cNvPr>
              <p:cNvCxnSpPr>
                <a:stCxn id="8" idx="1"/>
                <a:endCxn id="9"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1BE9A13-D116-CA78-4A9E-8BB15A657C9B}"/>
                  </a:ext>
                </a:extLst>
              </p:cNvPr>
              <p:cNvCxnSpPr>
                <a:stCxn id="6" idx="0"/>
                <a:endCxn id="9"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1" name="组合 20">
              <a:extLst>
                <a:ext uri="{FF2B5EF4-FFF2-40B4-BE49-F238E27FC236}">
                  <a16:creationId xmlns:a16="http://schemas.microsoft.com/office/drawing/2014/main" id="{ACBE7E80-E211-BF6D-3F8D-8A30E1156BA4}"/>
                </a:ext>
              </a:extLst>
            </p:cNvPr>
            <p:cNvGrpSpPr/>
            <p:nvPr/>
          </p:nvGrpSpPr>
          <p:grpSpPr>
            <a:xfrm>
              <a:off x="3950747" y="4369488"/>
              <a:ext cx="1488199" cy="1221609"/>
              <a:chOff x="886691" y="3441643"/>
              <a:chExt cx="1907308" cy="1565640"/>
            </a:xfrm>
          </p:grpSpPr>
          <p:sp>
            <p:nvSpPr>
              <p:cNvPr id="22" name="椭圆 21">
                <a:extLst>
                  <a:ext uri="{FF2B5EF4-FFF2-40B4-BE49-F238E27FC236}">
                    <a16:creationId xmlns:a16="http://schemas.microsoft.com/office/drawing/2014/main" id="{F7C49E8F-F9D3-BD60-C436-C1A875C177D1}"/>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3" name="椭圆 22">
                <a:extLst>
                  <a:ext uri="{FF2B5EF4-FFF2-40B4-BE49-F238E27FC236}">
                    <a16:creationId xmlns:a16="http://schemas.microsoft.com/office/drawing/2014/main" id="{9F7B425B-0612-5701-7F82-5ED633F98D61}"/>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24" name="椭圆 23">
                <a:extLst>
                  <a:ext uri="{FF2B5EF4-FFF2-40B4-BE49-F238E27FC236}">
                    <a16:creationId xmlns:a16="http://schemas.microsoft.com/office/drawing/2014/main" id="{3A6922C9-CDEB-E039-BD26-B1F9B2D9D29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5" name="椭圆 24">
                <a:extLst>
                  <a:ext uri="{FF2B5EF4-FFF2-40B4-BE49-F238E27FC236}">
                    <a16:creationId xmlns:a16="http://schemas.microsoft.com/office/drawing/2014/main" id="{81202010-73FB-FA84-0F74-401725C0F7C3}"/>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26" name="椭圆 25">
                <a:extLst>
                  <a:ext uri="{FF2B5EF4-FFF2-40B4-BE49-F238E27FC236}">
                    <a16:creationId xmlns:a16="http://schemas.microsoft.com/office/drawing/2014/main" id="{484C29C5-31FF-EE4B-7859-B7B897718825}"/>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27" name="直接连接符 26">
                <a:extLst>
                  <a:ext uri="{FF2B5EF4-FFF2-40B4-BE49-F238E27FC236}">
                    <a16:creationId xmlns:a16="http://schemas.microsoft.com/office/drawing/2014/main" id="{1064D858-24D4-9AEB-40FB-9A4D04517ADC}"/>
                  </a:ext>
                </a:extLst>
              </p:cNvPr>
              <p:cNvCxnSpPr>
                <a:cxnSpLocks/>
                <a:stCxn id="22" idx="5"/>
                <a:endCxn id="24"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AD95A54-133C-F7CE-9DB8-40F126477BFE}"/>
                  </a:ext>
                </a:extLst>
              </p:cNvPr>
              <p:cNvCxnSpPr>
                <a:stCxn id="22" idx="5"/>
                <a:endCxn id="25"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F1F1605C-5A6A-A0B1-1E54-EE0987716C0C}"/>
                  </a:ext>
                </a:extLst>
              </p:cNvPr>
              <p:cNvCxnSpPr>
                <a:stCxn id="22" idx="5"/>
                <a:endCxn id="2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402F389C-721C-96D6-6601-5AAD3A151B4C}"/>
                  </a:ext>
                </a:extLst>
              </p:cNvPr>
              <p:cNvCxnSpPr>
                <a:stCxn id="22" idx="5"/>
                <a:endCxn id="26"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6A4EA3B-A979-3F11-182B-B41E5A6D4917}"/>
                  </a:ext>
                </a:extLst>
              </p:cNvPr>
              <p:cNvCxnSpPr>
                <a:stCxn id="24" idx="3"/>
                <a:endCxn id="25"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3CB8B555-2DA8-5EBF-1B77-DBA6386835C1}"/>
                  </a:ext>
                </a:extLst>
              </p:cNvPr>
              <p:cNvCxnSpPr>
                <a:stCxn id="24" idx="3"/>
                <a:endCxn id="2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2E342B86-4A15-B15F-F264-C331024ED6C3}"/>
                  </a:ext>
                </a:extLst>
              </p:cNvPr>
              <p:cNvCxnSpPr>
                <a:stCxn id="24" idx="3"/>
                <a:endCxn id="26" idx="7"/>
              </p:cNvCxnSpPr>
              <p:nvPr/>
            </p:nvCxnSpPr>
            <p:spPr>
              <a:xfrm flipH="1">
                <a:off x="1154737" y="3820717"/>
                <a:ext cx="1103170" cy="361953"/>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09D0EE6A-8470-70FC-06E7-66F3AFA84291}"/>
                  </a:ext>
                </a:extLst>
              </p:cNvPr>
              <p:cNvCxnSpPr>
                <a:stCxn id="25" idx="1"/>
                <a:endCxn id="2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E7B24880-8151-83BF-A568-40F5116EA843}"/>
                  </a:ext>
                </a:extLst>
              </p:cNvPr>
              <p:cNvCxnSpPr>
                <a:stCxn id="25" idx="1"/>
                <a:endCxn id="26" idx="7"/>
              </p:cNvCxnSpPr>
              <p:nvPr/>
            </p:nvCxnSpPr>
            <p:spPr>
              <a:xfrm flipH="1" flipV="1">
                <a:off x="1154737" y="4182670"/>
                <a:ext cx="1371216" cy="445539"/>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C50716D3-C5F9-72F9-4A0A-6ED65C34C191}"/>
                  </a:ext>
                </a:extLst>
              </p:cNvPr>
              <p:cNvCxnSpPr>
                <a:stCxn id="23" idx="0"/>
                <a:endCxn id="26"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7" name="组合 36">
              <a:extLst>
                <a:ext uri="{FF2B5EF4-FFF2-40B4-BE49-F238E27FC236}">
                  <a16:creationId xmlns:a16="http://schemas.microsoft.com/office/drawing/2014/main" id="{D1526144-41AE-17C0-5C45-CBD8927FDA2F}"/>
                </a:ext>
              </a:extLst>
            </p:cNvPr>
            <p:cNvGrpSpPr/>
            <p:nvPr/>
          </p:nvGrpSpPr>
          <p:grpSpPr>
            <a:xfrm>
              <a:off x="2365674" y="4602034"/>
              <a:ext cx="1620957" cy="729351"/>
              <a:chOff x="8969674" y="4777294"/>
              <a:chExt cx="1620957" cy="729351"/>
            </a:xfrm>
          </p:grpSpPr>
          <p:sp>
            <p:nvSpPr>
              <p:cNvPr id="38" name="箭头: 右 37">
                <a:extLst>
                  <a:ext uri="{FF2B5EF4-FFF2-40B4-BE49-F238E27FC236}">
                    <a16:creationId xmlns:a16="http://schemas.microsoft.com/office/drawing/2014/main" id="{9CC6F8F7-04C9-AF74-8F62-89D1D1227294}"/>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DD58705F-BB0E-438F-4471-91B0637713DE}"/>
                  </a:ext>
                </a:extLst>
              </p:cNvPr>
              <p:cNvSpPr txBox="1"/>
              <p:nvPr/>
            </p:nvSpPr>
            <p:spPr>
              <a:xfrm>
                <a:off x="8969674" y="4777294"/>
                <a:ext cx="1620957" cy="307777"/>
              </a:xfrm>
              <a:prstGeom prst="rect">
                <a:avLst/>
              </a:prstGeom>
              <a:noFill/>
            </p:spPr>
            <p:txBody>
              <a:bodyPr wrap="none" rtlCol="0">
                <a:spAutoFit/>
              </a:bodyPr>
              <a:lstStyle/>
              <a:p>
                <a:r>
                  <a:rPr lang="ja-JP" altLang="en-US" sz="1400" dirty="0"/>
                  <a:t>ドロネー三角分割</a:t>
                </a:r>
                <a:endParaRPr lang="zh-CN" altLang="en-US" sz="1400" dirty="0"/>
              </a:p>
            </p:txBody>
          </p:sp>
          <p:sp>
            <p:nvSpPr>
              <p:cNvPr id="40" name="文本框 39">
                <a:extLst>
                  <a:ext uri="{FF2B5EF4-FFF2-40B4-BE49-F238E27FC236}">
                    <a16:creationId xmlns:a16="http://schemas.microsoft.com/office/drawing/2014/main" id="{EC50621C-B9C7-CFA3-579D-248AA7E6AFFD}"/>
                  </a:ext>
                </a:extLst>
              </p:cNvPr>
              <p:cNvSpPr txBox="1"/>
              <p:nvPr/>
            </p:nvSpPr>
            <p:spPr>
              <a:xfrm>
                <a:off x="9219378" y="5198868"/>
                <a:ext cx="1082348" cy="307777"/>
              </a:xfrm>
              <a:prstGeom prst="rect">
                <a:avLst/>
              </a:prstGeom>
              <a:noFill/>
            </p:spPr>
            <p:txBody>
              <a:bodyPr wrap="none" rtlCol="0">
                <a:spAutoFit/>
              </a:bodyPr>
              <a:lstStyle/>
              <a:p>
                <a:r>
                  <a:rPr lang="ja-JP" altLang="en-US" sz="1400" dirty="0"/>
                  <a:t>ボロノイ図</a:t>
                </a:r>
                <a:endParaRPr lang="zh-CN" altLang="en-US" sz="1400" dirty="0"/>
              </a:p>
            </p:txBody>
          </p:sp>
        </p:grpSp>
        <p:sp>
          <p:nvSpPr>
            <p:cNvPr id="41" name="文本框 40">
              <a:extLst>
                <a:ext uri="{FF2B5EF4-FFF2-40B4-BE49-F238E27FC236}">
                  <a16:creationId xmlns:a16="http://schemas.microsoft.com/office/drawing/2014/main" id="{8205C6B1-2331-5622-BC3B-3333A090A40C}"/>
                </a:ext>
              </a:extLst>
            </p:cNvPr>
            <p:cNvSpPr txBox="1"/>
            <p:nvPr/>
          </p:nvSpPr>
          <p:spPr>
            <a:xfrm>
              <a:off x="1202771" y="5770312"/>
              <a:ext cx="1367682" cy="307777"/>
            </a:xfrm>
            <a:prstGeom prst="rect">
              <a:avLst/>
            </a:prstGeom>
            <a:noFill/>
          </p:spPr>
          <p:txBody>
            <a:bodyPr wrap="none" rtlCol="0">
              <a:spAutoFit/>
            </a:bodyPr>
            <a:lstStyle/>
            <a:p>
              <a:r>
                <a:rPr lang="en-US" altLang="zh-CN" sz="1400" dirty="0"/>
                <a:t>TSP</a:t>
              </a:r>
              <a:r>
                <a:rPr lang="ja-JP" altLang="en-US" sz="1400" dirty="0"/>
                <a:t>完全グラフ</a:t>
              </a:r>
              <a:endParaRPr lang="zh-CN" altLang="en-US" sz="1400" dirty="0"/>
            </a:p>
          </p:txBody>
        </p:sp>
        <p:sp>
          <p:nvSpPr>
            <p:cNvPr id="42" name="文本框 41">
              <a:extLst>
                <a:ext uri="{FF2B5EF4-FFF2-40B4-BE49-F238E27FC236}">
                  <a16:creationId xmlns:a16="http://schemas.microsoft.com/office/drawing/2014/main" id="{D65E3B51-2432-6805-0D72-1FBBDB8CA139}"/>
                </a:ext>
              </a:extLst>
            </p:cNvPr>
            <p:cNvSpPr txBox="1"/>
            <p:nvPr/>
          </p:nvSpPr>
          <p:spPr>
            <a:xfrm>
              <a:off x="4296765" y="5653460"/>
              <a:ext cx="1367682" cy="523220"/>
            </a:xfrm>
            <a:prstGeom prst="rect">
              <a:avLst/>
            </a:prstGeom>
            <a:noFill/>
          </p:spPr>
          <p:txBody>
            <a:bodyPr wrap="none" rtlCol="0">
              <a:spAutoFit/>
            </a:bodyPr>
            <a:lstStyle/>
            <a:p>
              <a:r>
                <a:rPr lang="en-US" altLang="zh-CN" sz="1400" dirty="0"/>
                <a:t>TSP</a:t>
              </a:r>
              <a:r>
                <a:rPr lang="ja-JP" altLang="en-US" sz="1400" dirty="0"/>
                <a:t>制限された</a:t>
              </a:r>
              <a:endParaRPr lang="en-US" altLang="ja-JP" sz="1400" dirty="0"/>
            </a:p>
            <a:p>
              <a:r>
                <a:rPr lang="ja-JP" altLang="en-US" sz="1400" dirty="0"/>
                <a:t>グラフ</a:t>
              </a:r>
              <a:endParaRPr lang="zh-CN" altLang="en-US" sz="1400" dirty="0"/>
            </a:p>
          </p:txBody>
        </p:sp>
      </p:grpSp>
    </p:spTree>
    <p:extLst>
      <p:ext uri="{BB962C8B-B14F-4D97-AF65-F5344CB8AC3E}">
        <p14:creationId xmlns:p14="http://schemas.microsoft.com/office/powerpoint/2010/main" val="852530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363082" y="1024727"/>
            <a:ext cx="6210959" cy="4308872"/>
          </a:xfrm>
          <a:prstGeom prst="rect">
            <a:avLst/>
          </a:prstGeom>
          <a:noFill/>
        </p:spPr>
        <p:txBody>
          <a:bodyPr wrap="square">
            <a:spAutoFit/>
          </a:bodyPr>
          <a:lstStyle/>
          <a:p>
            <a:r>
              <a:rPr lang="en-US" altLang="ja-JP" b="1" dirty="0"/>
              <a:t>TSP</a:t>
            </a:r>
            <a:r>
              <a:rPr lang="ja-JP" altLang="en-US" b="1" dirty="0"/>
              <a:t>（巡回セールスマン）問題の</a:t>
            </a:r>
            <a:r>
              <a:rPr lang="en-US" altLang="ja-JP" b="1" dirty="0"/>
              <a:t>QUBO</a:t>
            </a:r>
            <a:r>
              <a:rPr lang="ja-JP" altLang="en-US" b="1" dirty="0"/>
              <a:t>モデル</a:t>
            </a:r>
            <a:endParaRPr lang="en-US" altLang="ja-JP" b="1" dirty="0"/>
          </a:p>
          <a:p>
            <a:endParaRPr lang="en-US" altLang="zh-CN" sz="1600" dirty="0"/>
          </a:p>
          <a:p>
            <a:r>
              <a:rPr lang="en-US" altLang="ja-JP" sz="1600" dirty="0"/>
              <a:t>TSP</a:t>
            </a:r>
            <a:r>
              <a:rPr lang="ja-JP" altLang="en-US" sz="1600" dirty="0"/>
              <a:t>問題の</a:t>
            </a:r>
            <a:r>
              <a:rPr lang="en-US" altLang="ja-JP" sz="1600" dirty="0"/>
              <a:t>QUBO</a:t>
            </a:r>
            <a:r>
              <a:rPr lang="ja-JP" altLang="en-US" sz="1600" dirty="0"/>
              <a:t>モデルは</a:t>
            </a:r>
            <a:r>
              <a:rPr lang="en-US" altLang="ja-JP" sz="1600" dirty="0"/>
              <a:t>2</a:t>
            </a:r>
            <a:r>
              <a:rPr lang="ja-JP" altLang="en-US" sz="1600" dirty="0"/>
              <a:t>部分から構成される</a:t>
            </a:r>
            <a:endParaRPr lang="en-US" altLang="ja-JP" sz="1600" dirty="0"/>
          </a:p>
          <a:p>
            <a:pPr marL="285750" indent="-285750">
              <a:buFont typeface="Arial" panose="020B0604020202020204" pitchFamily="34" charset="0"/>
              <a:buChar char="•"/>
            </a:pPr>
            <a:r>
              <a:rPr lang="ja-JP" altLang="en-US" sz="1600" dirty="0"/>
              <a:t>目的関数</a:t>
            </a:r>
            <a:endParaRPr lang="en-US" altLang="ja-JP" sz="1600" dirty="0"/>
          </a:p>
          <a:p>
            <a:pPr marL="285750" indent="-285750">
              <a:buFont typeface="Arial" panose="020B0604020202020204" pitchFamily="34" charset="0"/>
              <a:buChar char="•"/>
            </a:pPr>
            <a:r>
              <a:rPr lang="ja-JP" altLang="en-US" sz="1600" dirty="0"/>
              <a:t>制約条件から変換された</a:t>
            </a:r>
            <a:r>
              <a:rPr lang="en-US" altLang="ja-JP" sz="1600" dirty="0"/>
              <a:t>QUBO</a:t>
            </a:r>
            <a:r>
              <a:rPr lang="ja-JP" altLang="en-US" sz="1600" dirty="0"/>
              <a:t>式</a:t>
            </a:r>
            <a:endParaRPr lang="en-US" altLang="zh-CN" sz="1600" dirty="0"/>
          </a:p>
          <a:p>
            <a:r>
              <a:rPr lang="ja-JP" altLang="en-US" sz="1600" b="1" dirty="0"/>
              <a:t>制約条件から変換された</a:t>
            </a:r>
            <a:r>
              <a:rPr lang="en-US" altLang="ja-JP" sz="1600" b="1" dirty="0"/>
              <a:t>QUBO</a:t>
            </a:r>
            <a:r>
              <a:rPr lang="ja-JP" altLang="en-US" sz="1600" b="1" dirty="0"/>
              <a:t>式</a:t>
            </a:r>
            <a:endParaRPr lang="en-US" altLang="ja-JP" sz="1600" b="1" dirty="0"/>
          </a:p>
          <a:p>
            <a:r>
              <a:rPr lang="ja-JP" altLang="en-US" sz="1600" b="1" dirty="0"/>
              <a:t>①</a:t>
            </a:r>
            <a:r>
              <a:rPr lang="ja-JP" altLang="en-US" sz="1600" dirty="0"/>
              <a:t>各町は</a:t>
            </a:r>
            <a:r>
              <a:rPr lang="en-US" altLang="ja-JP" sz="1600" dirty="0"/>
              <a:t>1</a:t>
            </a:r>
            <a:r>
              <a:rPr lang="ja-JP" altLang="en-US" sz="1600" dirty="0"/>
              <a:t>回しか訪れてはいけない</a:t>
            </a:r>
            <a:endParaRPr lang="en-US" altLang="ja-JP"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r>
              <a:rPr lang="ja-JP" altLang="en-US" sz="1600" b="1" dirty="0"/>
              <a:t>②</a:t>
            </a:r>
            <a:r>
              <a:rPr lang="ja-JP" altLang="en-US" sz="1600" dirty="0"/>
              <a:t>同じタイミングに複数の町に行くことはできない</a:t>
            </a:r>
            <a:endParaRPr lang="en-US" altLang="ja-JP" sz="1600" dirty="0"/>
          </a:p>
          <a:p>
            <a:endParaRPr lang="en-US" altLang="zh-CN" sz="1600"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5E9D9BE-8F23-8990-FBBC-E5B16CEA831A}"/>
                  </a:ext>
                </a:extLst>
              </p:cNvPr>
              <p:cNvSpPr txBox="1"/>
              <p:nvPr/>
            </p:nvSpPr>
            <p:spPr>
              <a:xfrm>
                <a:off x="3922006" y="3138621"/>
                <a:ext cx="2457724" cy="338554"/>
              </a:xfrm>
              <a:prstGeom prst="rect">
                <a:avLst/>
              </a:prstGeom>
              <a:noFill/>
            </p:spPr>
            <p:txBody>
              <a:bodyPr wrap="none" rtlCol="0">
                <a:spAutoFit/>
              </a:bodyPr>
              <a:lstStyle/>
              <a:p>
                <a:r>
                  <a:rPr lang="ja-JP" altLang="en-US" sz="1600" dirty="0"/>
                  <a:t>各行は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i="1" dirty="0" smtClean="0">
                        <a:latin typeface="Cambria Math" panose="02040503050406030204" pitchFamily="18" charset="0"/>
                      </a:rPr>
                      <m:t>1</m:t>
                    </m:r>
                  </m:oMath>
                </a14:m>
                <a:endParaRPr lang="zh-CN" altLang="en-US" sz="1600" dirty="0"/>
              </a:p>
            </p:txBody>
          </p:sp>
        </mc:Choice>
        <mc:Fallback xmlns="">
          <p:sp>
            <p:nvSpPr>
              <p:cNvPr id="10" name="文本框 9">
                <a:extLst>
                  <a:ext uri="{FF2B5EF4-FFF2-40B4-BE49-F238E27FC236}">
                    <a16:creationId xmlns:a16="http://schemas.microsoft.com/office/drawing/2014/main" id="{A5E9D9BE-8F23-8990-FBBC-E5B16CEA831A}"/>
                  </a:ext>
                </a:extLst>
              </p:cNvPr>
              <p:cNvSpPr txBox="1">
                <a:spLocks noRot="1" noChangeAspect="1" noMove="1" noResize="1" noEditPoints="1" noAdjustHandles="1" noChangeArrowheads="1" noChangeShapeType="1" noTextEdit="1"/>
              </p:cNvSpPr>
              <p:nvPr/>
            </p:nvSpPr>
            <p:spPr>
              <a:xfrm>
                <a:off x="3922006" y="3138621"/>
                <a:ext cx="2457724" cy="338554"/>
              </a:xfrm>
              <a:prstGeom prst="rect">
                <a:avLst/>
              </a:prstGeom>
              <a:blipFill>
                <a:blip r:embed="rId2"/>
                <a:stretch>
                  <a:fillRect l="-1238" t="-5455" b="-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6E67FDA2-74BD-9F0B-77C5-4CC845E75217}"/>
                  </a:ext>
                </a:extLst>
              </p:cNvPr>
              <p:cNvSpPr txBox="1"/>
              <p:nvPr/>
            </p:nvSpPr>
            <p:spPr>
              <a:xfrm>
                <a:off x="3970417" y="3559122"/>
                <a:ext cx="2270657" cy="698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     </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=1,2,3,4</m:t>
                          </m:r>
                        </m:e>
                      </m:d>
                    </m:oMath>
                  </m:oMathPara>
                </a14:m>
                <a:endParaRPr lang="zh-CN" altLang="en-US" sz="1400" dirty="0"/>
              </a:p>
            </p:txBody>
          </p:sp>
        </mc:Choice>
        <mc:Fallback xmlns="">
          <p:sp>
            <p:nvSpPr>
              <p:cNvPr id="12" name="文本框 11">
                <a:extLst>
                  <a:ext uri="{FF2B5EF4-FFF2-40B4-BE49-F238E27FC236}">
                    <a16:creationId xmlns:a16="http://schemas.microsoft.com/office/drawing/2014/main" id="{6E67FDA2-74BD-9F0B-77C5-4CC845E75217}"/>
                  </a:ext>
                </a:extLst>
              </p:cNvPr>
              <p:cNvSpPr txBox="1">
                <a:spLocks noRot="1" noChangeAspect="1" noMove="1" noResize="1" noEditPoints="1" noAdjustHandles="1" noChangeArrowheads="1" noChangeShapeType="1" noTextEdit="1"/>
              </p:cNvSpPr>
              <p:nvPr/>
            </p:nvSpPr>
            <p:spPr>
              <a:xfrm>
                <a:off x="3970417" y="3559122"/>
                <a:ext cx="2270657" cy="69814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B95206F4-8083-5989-D52F-105F58B9899D}"/>
                  </a:ext>
                </a:extLst>
              </p:cNvPr>
              <p:cNvSpPr txBox="1"/>
              <p:nvPr/>
            </p:nvSpPr>
            <p:spPr>
              <a:xfrm>
                <a:off x="3970417" y="5079620"/>
                <a:ext cx="2457724" cy="338554"/>
              </a:xfrm>
              <a:prstGeom prst="rect">
                <a:avLst/>
              </a:prstGeom>
              <a:noFill/>
            </p:spPr>
            <p:txBody>
              <a:bodyPr wrap="none" rtlCol="0">
                <a:spAutoFit/>
              </a:bodyPr>
              <a:lstStyle/>
              <a:p>
                <a:r>
                  <a:rPr lang="ja-JP" altLang="en-US" sz="1600" dirty="0"/>
                  <a:t>各列は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i="1" dirty="0" smtClean="0">
                        <a:latin typeface="Cambria Math" panose="02040503050406030204" pitchFamily="18" charset="0"/>
                      </a:rPr>
                      <m:t>1</m:t>
                    </m:r>
                  </m:oMath>
                </a14:m>
                <a:endParaRPr lang="zh-CN" altLang="en-US" sz="1600" dirty="0"/>
              </a:p>
            </p:txBody>
          </p:sp>
        </mc:Choice>
        <mc:Fallback xmlns="">
          <p:sp>
            <p:nvSpPr>
              <p:cNvPr id="21" name="文本框 20">
                <a:extLst>
                  <a:ext uri="{FF2B5EF4-FFF2-40B4-BE49-F238E27FC236}">
                    <a16:creationId xmlns:a16="http://schemas.microsoft.com/office/drawing/2014/main" id="{B95206F4-8083-5989-D52F-105F58B9899D}"/>
                  </a:ext>
                </a:extLst>
              </p:cNvPr>
              <p:cNvSpPr txBox="1">
                <a:spLocks noRot="1" noChangeAspect="1" noMove="1" noResize="1" noEditPoints="1" noAdjustHandles="1" noChangeArrowheads="1" noChangeShapeType="1" noTextEdit="1"/>
              </p:cNvSpPr>
              <p:nvPr/>
            </p:nvSpPr>
            <p:spPr>
              <a:xfrm>
                <a:off x="3970417" y="5079620"/>
                <a:ext cx="2457724" cy="338554"/>
              </a:xfrm>
              <a:prstGeom prst="rect">
                <a:avLst/>
              </a:prstGeom>
              <a:blipFill>
                <a:blip r:embed="rId4"/>
                <a:stretch>
                  <a:fillRect l="-1241" t="-5357"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B3CB91AD-42AD-0155-AB51-3812EABA9990}"/>
                  </a:ext>
                </a:extLst>
              </p:cNvPr>
              <p:cNvSpPr txBox="1"/>
              <p:nvPr/>
            </p:nvSpPr>
            <p:spPr>
              <a:xfrm>
                <a:off x="3907915" y="5704138"/>
                <a:ext cx="2381839" cy="698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     </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=1,2,3,4</m:t>
                          </m:r>
                        </m:e>
                      </m:d>
                    </m:oMath>
                  </m:oMathPara>
                </a14:m>
                <a:endParaRPr lang="zh-CN" altLang="en-US" sz="1400" dirty="0"/>
              </a:p>
            </p:txBody>
          </p:sp>
        </mc:Choice>
        <mc:Fallback xmlns="">
          <p:sp>
            <p:nvSpPr>
              <p:cNvPr id="26" name="文本框 25">
                <a:extLst>
                  <a:ext uri="{FF2B5EF4-FFF2-40B4-BE49-F238E27FC236}">
                    <a16:creationId xmlns:a16="http://schemas.microsoft.com/office/drawing/2014/main" id="{B3CB91AD-42AD-0155-AB51-3812EABA9990}"/>
                  </a:ext>
                </a:extLst>
              </p:cNvPr>
              <p:cNvSpPr txBox="1">
                <a:spLocks noRot="1" noChangeAspect="1" noMove="1" noResize="1" noEditPoints="1" noAdjustHandles="1" noChangeArrowheads="1" noChangeShapeType="1" noTextEdit="1"/>
              </p:cNvSpPr>
              <p:nvPr/>
            </p:nvSpPr>
            <p:spPr>
              <a:xfrm>
                <a:off x="3907915" y="5704138"/>
                <a:ext cx="2381839" cy="69814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E0D5F7DA-722D-737D-E35F-22ED6CA7E43F}"/>
                  </a:ext>
                </a:extLst>
              </p:cNvPr>
              <p:cNvSpPr txBox="1"/>
              <p:nvPr/>
            </p:nvSpPr>
            <p:spPr>
              <a:xfrm>
                <a:off x="7288312" y="3559122"/>
                <a:ext cx="1468351" cy="7360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smtClean="0">
                                  <a:latin typeface="Cambria Math" panose="02040503050406030204" pitchFamily="18" charset="0"/>
                                </a:rPr>
                              </m:ctrlPr>
                            </m:sSupPr>
                            <m:e>
                              <m:d>
                                <m:dPr>
                                  <m:ctrlPr>
                                    <a:rPr lang="en-US" altLang="zh-CN" sz="1400" i="1" smtClean="0">
                                      <a:latin typeface="Cambria Math" panose="02040503050406030204" pitchFamily="18" charset="0"/>
                                    </a:rPr>
                                  </m:ctrlPr>
                                </m:dPr>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m:t>
                                  </m:r>
                                </m:e>
                              </m:d>
                            </m:e>
                            <m:sup>
                              <m:r>
                                <a:rPr lang="en-US" altLang="zh-CN" sz="1400" b="0" i="1" smtClean="0">
                                  <a:latin typeface="Cambria Math" panose="02040503050406030204" pitchFamily="18" charset="0"/>
                                </a:rPr>
                                <m:t>2</m:t>
                              </m:r>
                            </m:sup>
                          </m:sSup>
                        </m:e>
                      </m:nary>
                    </m:oMath>
                  </m:oMathPara>
                </a14:m>
                <a:endParaRPr lang="en-US" altLang="zh-CN" sz="1400" dirty="0"/>
              </a:p>
            </p:txBody>
          </p:sp>
        </mc:Choice>
        <mc:Fallback xmlns="">
          <p:sp>
            <p:nvSpPr>
              <p:cNvPr id="27" name="文本框 26">
                <a:extLst>
                  <a:ext uri="{FF2B5EF4-FFF2-40B4-BE49-F238E27FC236}">
                    <a16:creationId xmlns:a16="http://schemas.microsoft.com/office/drawing/2014/main" id="{E0D5F7DA-722D-737D-E35F-22ED6CA7E43F}"/>
                  </a:ext>
                </a:extLst>
              </p:cNvPr>
              <p:cNvSpPr txBox="1">
                <a:spLocks noRot="1" noChangeAspect="1" noMove="1" noResize="1" noEditPoints="1" noAdjustHandles="1" noChangeArrowheads="1" noChangeShapeType="1" noTextEdit="1"/>
              </p:cNvSpPr>
              <p:nvPr/>
            </p:nvSpPr>
            <p:spPr>
              <a:xfrm>
                <a:off x="7288312" y="3559122"/>
                <a:ext cx="1468351" cy="736099"/>
              </a:xfrm>
              <a:prstGeom prst="rect">
                <a:avLst/>
              </a:prstGeom>
              <a:blipFill>
                <a:blip r:embed="rId6"/>
                <a:stretch>
                  <a:fillRect/>
                </a:stretch>
              </a:blipFill>
            </p:spPr>
            <p:txBody>
              <a:bodyPr/>
              <a:lstStyle/>
              <a:p>
                <a:r>
                  <a:rPr lang="zh-CN" altLang="en-US">
                    <a:noFill/>
                  </a:rPr>
                  <a:t> </a:t>
                </a:r>
              </a:p>
            </p:txBody>
          </p:sp>
        </mc:Fallback>
      </mc:AlternateContent>
      <p:grpSp>
        <p:nvGrpSpPr>
          <p:cNvPr id="28" name="组合 27">
            <a:extLst>
              <a:ext uri="{FF2B5EF4-FFF2-40B4-BE49-F238E27FC236}">
                <a16:creationId xmlns:a16="http://schemas.microsoft.com/office/drawing/2014/main" id="{E5B159F9-59A4-6C96-421C-91F38C3FF81C}"/>
              </a:ext>
            </a:extLst>
          </p:cNvPr>
          <p:cNvGrpSpPr/>
          <p:nvPr/>
        </p:nvGrpSpPr>
        <p:grpSpPr>
          <a:xfrm>
            <a:off x="6289754" y="3616838"/>
            <a:ext cx="851311" cy="636886"/>
            <a:chOff x="7969718" y="2598389"/>
            <a:chExt cx="1453415" cy="789932"/>
          </a:xfrm>
        </p:grpSpPr>
        <p:sp>
          <p:nvSpPr>
            <p:cNvPr id="29" name="箭头: 右 28">
              <a:extLst>
                <a:ext uri="{FF2B5EF4-FFF2-40B4-BE49-F238E27FC236}">
                  <a16:creationId xmlns:a16="http://schemas.microsoft.com/office/drawing/2014/main" id="{5B44A5C1-9739-7891-4E53-863923760C6E}"/>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0" name="文本框 29">
              <a:extLst>
                <a:ext uri="{FF2B5EF4-FFF2-40B4-BE49-F238E27FC236}">
                  <a16:creationId xmlns:a16="http://schemas.microsoft.com/office/drawing/2014/main" id="{1511C821-A740-59EF-6A2B-33F6843A52D4}"/>
                </a:ext>
              </a:extLst>
            </p:cNvPr>
            <p:cNvSpPr txBox="1"/>
            <p:nvPr/>
          </p:nvSpPr>
          <p:spPr>
            <a:xfrm>
              <a:off x="8283416" y="2598389"/>
              <a:ext cx="492442" cy="276999"/>
            </a:xfrm>
            <a:prstGeom prst="rect">
              <a:avLst/>
            </a:prstGeom>
            <a:noFill/>
          </p:spPr>
          <p:txBody>
            <a:bodyPr wrap="none" rtlCol="0">
              <a:spAutoFit/>
            </a:bodyPr>
            <a:lstStyle/>
            <a:p>
              <a:r>
                <a:rPr lang="ja-JP" altLang="en-US" sz="1200" dirty="0"/>
                <a:t>移項</a:t>
              </a:r>
              <a:endParaRPr lang="zh-CN" altLang="en-US" sz="1200" dirty="0"/>
            </a:p>
          </p:txBody>
        </p:sp>
        <p:sp>
          <p:nvSpPr>
            <p:cNvPr id="31" name="文本框 30">
              <a:extLst>
                <a:ext uri="{FF2B5EF4-FFF2-40B4-BE49-F238E27FC236}">
                  <a16:creationId xmlns:a16="http://schemas.microsoft.com/office/drawing/2014/main" id="{D1C3F203-5255-92B5-4E43-1745391C16F5}"/>
                </a:ext>
              </a:extLst>
            </p:cNvPr>
            <p:cNvSpPr txBox="1"/>
            <p:nvPr/>
          </p:nvSpPr>
          <p:spPr>
            <a:xfrm>
              <a:off x="8278766" y="3111322"/>
              <a:ext cx="895151" cy="276999"/>
            </a:xfrm>
            <a:prstGeom prst="rect">
              <a:avLst/>
            </a:prstGeom>
            <a:noFill/>
          </p:spPr>
          <p:txBody>
            <a:bodyPr wrap="square">
              <a:spAutoFit/>
            </a:bodyPr>
            <a:lstStyle/>
            <a:p>
              <a:r>
                <a:rPr lang="ja-JP" altLang="en-US" sz="1200" dirty="0"/>
                <a:t>二乗</a:t>
              </a:r>
              <a:endParaRPr lang="zh-CN" altLang="en-US" sz="1200" dirty="0"/>
            </a:p>
          </p:txBody>
        </p:sp>
      </p:gr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0FD04853-B28E-FCCE-CD0F-8D08A8796117}"/>
                  </a:ext>
                </a:extLst>
              </p:cNvPr>
              <p:cNvSpPr txBox="1"/>
              <p:nvPr/>
            </p:nvSpPr>
            <p:spPr>
              <a:xfrm>
                <a:off x="7288312" y="5738385"/>
                <a:ext cx="1468351" cy="7360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smtClean="0">
                                  <a:latin typeface="Cambria Math" panose="02040503050406030204" pitchFamily="18" charset="0"/>
                                </a:rPr>
                              </m:ctrlPr>
                            </m:sSupPr>
                            <m:e>
                              <m:d>
                                <m:dPr>
                                  <m:ctrlPr>
                                    <a:rPr lang="en-US" altLang="zh-CN" sz="1400" i="1" smtClean="0">
                                      <a:latin typeface="Cambria Math" panose="02040503050406030204" pitchFamily="18" charset="0"/>
                                    </a:rPr>
                                  </m:ctrlPr>
                                </m:dPr>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m:t>
                                  </m:r>
                                </m:e>
                              </m:d>
                            </m:e>
                            <m:sup>
                              <m:r>
                                <a:rPr lang="en-US" altLang="zh-CN" sz="1400" b="0" i="1" smtClean="0">
                                  <a:latin typeface="Cambria Math" panose="02040503050406030204" pitchFamily="18" charset="0"/>
                                </a:rPr>
                                <m:t>2</m:t>
                              </m:r>
                            </m:sup>
                          </m:sSup>
                        </m:e>
                      </m:nary>
                    </m:oMath>
                  </m:oMathPara>
                </a14:m>
                <a:endParaRPr lang="zh-CN" altLang="en-US" sz="1400" dirty="0"/>
              </a:p>
            </p:txBody>
          </p:sp>
        </mc:Choice>
        <mc:Fallback xmlns="">
          <p:sp>
            <p:nvSpPr>
              <p:cNvPr id="32" name="文本框 31">
                <a:extLst>
                  <a:ext uri="{FF2B5EF4-FFF2-40B4-BE49-F238E27FC236}">
                    <a16:creationId xmlns:a16="http://schemas.microsoft.com/office/drawing/2014/main" id="{0FD04853-B28E-FCCE-CD0F-8D08A8796117}"/>
                  </a:ext>
                </a:extLst>
              </p:cNvPr>
              <p:cNvSpPr txBox="1">
                <a:spLocks noRot="1" noChangeAspect="1" noMove="1" noResize="1" noEditPoints="1" noAdjustHandles="1" noChangeArrowheads="1" noChangeShapeType="1" noTextEdit="1"/>
              </p:cNvSpPr>
              <p:nvPr/>
            </p:nvSpPr>
            <p:spPr>
              <a:xfrm>
                <a:off x="7288312" y="5738385"/>
                <a:ext cx="1468351" cy="736099"/>
              </a:xfrm>
              <a:prstGeom prst="rect">
                <a:avLst/>
              </a:prstGeom>
              <a:blipFill>
                <a:blip r:embed="rId7"/>
                <a:stretch>
                  <a:fillRect/>
                </a:stretch>
              </a:blipFill>
            </p:spPr>
            <p:txBody>
              <a:bodyPr/>
              <a:lstStyle/>
              <a:p>
                <a:r>
                  <a:rPr lang="zh-CN" altLang="en-US">
                    <a:noFill/>
                  </a:rPr>
                  <a:t> </a:t>
                </a:r>
              </a:p>
            </p:txBody>
          </p:sp>
        </mc:Fallback>
      </mc:AlternateContent>
      <p:grpSp>
        <p:nvGrpSpPr>
          <p:cNvPr id="33" name="组合 32">
            <a:extLst>
              <a:ext uri="{FF2B5EF4-FFF2-40B4-BE49-F238E27FC236}">
                <a16:creationId xmlns:a16="http://schemas.microsoft.com/office/drawing/2014/main" id="{B2EC2472-93AF-EE61-4582-7D05A90E0096}"/>
              </a:ext>
            </a:extLst>
          </p:cNvPr>
          <p:cNvGrpSpPr/>
          <p:nvPr/>
        </p:nvGrpSpPr>
        <p:grpSpPr>
          <a:xfrm>
            <a:off x="6241074" y="5725100"/>
            <a:ext cx="851311" cy="636886"/>
            <a:chOff x="7969718" y="2598389"/>
            <a:chExt cx="1453415" cy="789932"/>
          </a:xfrm>
        </p:grpSpPr>
        <p:sp>
          <p:nvSpPr>
            <p:cNvPr id="34" name="箭头: 右 33">
              <a:extLst>
                <a:ext uri="{FF2B5EF4-FFF2-40B4-BE49-F238E27FC236}">
                  <a16:creationId xmlns:a16="http://schemas.microsoft.com/office/drawing/2014/main" id="{BCDBF3DF-3EEA-9FD9-878D-C51F4430A912}"/>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5" name="文本框 34">
              <a:extLst>
                <a:ext uri="{FF2B5EF4-FFF2-40B4-BE49-F238E27FC236}">
                  <a16:creationId xmlns:a16="http://schemas.microsoft.com/office/drawing/2014/main" id="{00D1E535-3A57-15AC-98DA-FF5C95323E94}"/>
                </a:ext>
              </a:extLst>
            </p:cNvPr>
            <p:cNvSpPr txBox="1"/>
            <p:nvPr/>
          </p:nvSpPr>
          <p:spPr>
            <a:xfrm>
              <a:off x="8283416" y="2598389"/>
              <a:ext cx="492442" cy="276999"/>
            </a:xfrm>
            <a:prstGeom prst="rect">
              <a:avLst/>
            </a:prstGeom>
            <a:noFill/>
          </p:spPr>
          <p:txBody>
            <a:bodyPr wrap="none" rtlCol="0">
              <a:spAutoFit/>
            </a:bodyPr>
            <a:lstStyle/>
            <a:p>
              <a:r>
                <a:rPr lang="ja-JP" altLang="en-US" sz="1200" dirty="0"/>
                <a:t>移項</a:t>
              </a:r>
              <a:endParaRPr lang="zh-CN" altLang="en-US" sz="1200" dirty="0"/>
            </a:p>
          </p:txBody>
        </p:sp>
        <p:sp>
          <p:nvSpPr>
            <p:cNvPr id="36" name="文本框 35">
              <a:extLst>
                <a:ext uri="{FF2B5EF4-FFF2-40B4-BE49-F238E27FC236}">
                  <a16:creationId xmlns:a16="http://schemas.microsoft.com/office/drawing/2014/main" id="{D7A8E176-771C-6D4D-AE85-9E11E21662DE}"/>
                </a:ext>
              </a:extLst>
            </p:cNvPr>
            <p:cNvSpPr txBox="1"/>
            <p:nvPr/>
          </p:nvSpPr>
          <p:spPr>
            <a:xfrm>
              <a:off x="8278766" y="3111322"/>
              <a:ext cx="895151" cy="276999"/>
            </a:xfrm>
            <a:prstGeom prst="rect">
              <a:avLst/>
            </a:prstGeom>
            <a:noFill/>
          </p:spPr>
          <p:txBody>
            <a:bodyPr wrap="square">
              <a:spAutoFit/>
            </a:bodyPr>
            <a:lstStyle/>
            <a:p>
              <a:r>
                <a:rPr lang="ja-JP" altLang="en-US" sz="1200" dirty="0"/>
                <a:t>二乗</a:t>
              </a:r>
              <a:endParaRPr lang="zh-CN" altLang="en-US" sz="1200" dirty="0"/>
            </a:p>
          </p:txBody>
        </p:sp>
      </p:grpSp>
      <p:sp>
        <p:nvSpPr>
          <p:cNvPr id="42" name="箭头: 右 41">
            <a:extLst>
              <a:ext uri="{FF2B5EF4-FFF2-40B4-BE49-F238E27FC236}">
                <a16:creationId xmlns:a16="http://schemas.microsoft.com/office/drawing/2014/main" id="{88F50966-06FE-977F-FA82-67D84FC75BF3}"/>
              </a:ext>
            </a:extLst>
          </p:cNvPr>
          <p:cNvSpPr/>
          <p:nvPr/>
        </p:nvSpPr>
        <p:spPr>
          <a:xfrm rot="1800000">
            <a:off x="8742319" y="4200461"/>
            <a:ext cx="851311" cy="1707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5" name="箭头: 右 44">
            <a:extLst>
              <a:ext uri="{FF2B5EF4-FFF2-40B4-BE49-F238E27FC236}">
                <a16:creationId xmlns:a16="http://schemas.microsoft.com/office/drawing/2014/main" id="{65CA9ABC-C414-3AA4-F4D6-61BA1A1A2198}"/>
              </a:ext>
            </a:extLst>
          </p:cNvPr>
          <p:cNvSpPr/>
          <p:nvPr/>
        </p:nvSpPr>
        <p:spPr>
          <a:xfrm rot="19800000">
            <a:off x="8803395" y="5751401"/>
            <a:ext cx="851311" cy="1707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030285EE-66CD-3DFB-37E3-0F9D4D22AF21}"/>
                  </a:ext>
                </a:extLst>
              </p:cNvPr>
              <p:cNvSpPr txBox="1"/>
              <p:nvPr/>
            </p:nvSpPr>
            <p:spPr>
              <a:xfrm>
                <a:off x="8871218" y="4688551"/>
                <a:ext cx="3320782" cy="782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200" b="0" i="1" smtClean="0">
                          <a:latin typeface="Cambria Math" panose="02040503050406030204" pitchFamily="18" charset="0"/>
                          <a:ea typeface="Cambria Math" panose="02040503050406030204" pitchFamily="18" charset="0"/>
                        </a:rPr>
                        <m:t>𝜆</m:t>
                      </m:r>
                      <m:d>
                        <m:dPr>
                          <m:ctrlPr>
                            <a:rPr lang="en-US" altLang="zh-CN" sz="1200" b="0" i="1" smtClean="0">
                              <a:latin typeface="Cambria Math" panose="02040503050406030204" pitchFamily="18" charset="0"/>
                              <a:ea typeface="Cambria Math" panose="02040503050406030204" pitchFamily="18" charset="0"/>
                            </a:rPr>
                          </m:ctrlPr>
                        </m:dPr>
                        <m:e>
                          <m:nary>
                            <m:naryPr>
                              <m:chr m:val="∑"/>
                              <m:ctrlPr>
                                <a:rPr lang="zh-CN" altLang="en-US" sz="1200" i="1">
                                  <a:latin typeface="Cambria Math" panose="02040503050406030204" pitchFamily="18" charset="0"/>
                                </a:rPr>
                              </m:ctrlPr>
                            </m:naryPr>
                            <m:sub>
                              <m:r>
                                <m:rPr>
                                  <m:brk m:alnAt="23"/>
                                </m:rPr>
                                <a:rPr lang="en-US" altLang="zh-CN" sz="1200" i="1">
                                  <a:latin typeface="Cambria Math" panose="02040503050406030204" pitchFamily="18" charset="0"/>
                                </a:rPr>
                                <m:t>𝑖</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p>
                                <m:sSupPr>
                                  <m:ctrlPr>
                                    <a:rPr lang="en-US" altLang="zh-CN" sz="1200" i="1">
                                      <a:latin typeface="Cambria Math" panose="02040503050406030204" pitchFamily="18" charset="0"/>
                                    </a:rPr>
                                  </m:ctrlPr>
                                </m:sSupPr>
                                <m:e>
                                  <m:d>
                                    <m:dPr>
                                      <m:ctrlPr>
                                        <a:rPr lang="en-US" altLang="zh-CN" sz="1200" i="1">
                                          <a:latin typeface="Cambria Math" panose="02040503050406030204" pitchFamily="18" charset="0"/>
                                        </a:rPr>
                                      </m:ctrlPr>
                                    </m:dPr>
                                    <m:e>
                                      <m:nary>
                                        <m:naryPr>
                                          <m:chr m:val="∑"/>
                                          <m:ctrlPr>
                                            <a:rPr lang="en-US" altLang="zh-CN" sz="1200" i="1">
                                              <a:latin typeface="Cambria Math" panose="02040503050406030204" pitchFamily="18" charset="0"/>
                                            </a:rPr>
                                          </m:ctrlPr>
                                        </m:naryPr>
                                        <m:sub>
                                          <m:r>
                                            <m:rPr>
                                              <m:brk m:alnAt="23"/>
                                            </m:rPr>
                                            <a:rPr lang="en-US" altLang="zh-CN" sz="1200" i="1">
                                              <a:latin typeface="Cambria Math" panose="02040503050406030204" pitchFamily="18" charset="0"/>
                                            </a:rPr>
                                            <m:t>𝑡</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𝑡</m:t>
                                              </m:r>
                                            </m:sub>
                                          </m:sSub>
                                        </m:e>
                                      </m:nary>
                                      <m:r>
                                        <a:rPr lang="en-US" altLang="zh-CN" sz="1200" i="1">
                                          <a:latin typeface="Cambria Math" panose="02040503050406030204" pitchFamily="18" charset="0"/>
                                        </a:rPr>
                                        <m:t>−1</m:t>
                                      </m:r>
                                    </m:e>
                                  </m:d>
                                </m:e>
                                <m:sup>
                                  <m:r>
                                    <a:rPr lang="en-US" altLang="zh-CN" sz="1200" i="1">
                                      <a:latin typeface="Cambria Math" panose="02040503050406030204" pitchFamily="18" charset="0"/>
                                    </a:rPr>
                                    <m:t>2</m:t>
                                  </m:r>
                                </m:sup>
                              </m:sSup>
                            </m:e>
                          </m:nary>
                          <m:r>
                            <a:rPr lang="en-US" altLang="zh-CN" sz="1200" b="0" i="1" smtClean="0">
                              <a:latin typeface="Cambria Math" panose="02040503050406030204" pitchFamily="18" charset="0"/>
                            </a:rPr>
                            <m:t>+</m:t>
                          </m:r>
                          <m:nary>
                            <m:naryPr>
                              <m:chr m:val="∑"/>
                              <m:ctrlPr>
                                <a:rPr lang="zh-CN" altLang="en-US" sz="1200" i="1">
                                  <a:latin typeface="Cambria Math" panose="02040503050406030204" pitchFamily="18" charset="0"/>
                                </a:rPr>
                              </m:ctrlPr>
                            </m:naryPr>
                            <m:sub>
                              <m:r>
                                <m:rPr>
                                  <m:brk m:alnAt="23"/>
                                </m:rPr>
                                <a:rPr lang="en-US" altLang="zh-CN" sz="1200" i="1">
                                  <a:latin typeface="Cambria Math" panose="02040503050406030204" pitchFamily="18" charset="0"/>
                                </a:rPr>
                                <m:t>𝑡</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p>
                                <m:sSupPr>
                                  <m:ctrlPr>
                                    <a:rPr lang="en-US" altLang="zh-CN" sz="1200" i="1">
                                      <a:latin typeface="Cambria Math" panose="02040503050406030204" pitchFamily="18" charset="0"/>
                                    </a:rPr>
                                  </m:ctrlPr>
                                </m:sSupPr>
                                <m:e>
                                  <m:d>
                                    <m:dPr>
                                      <m:ctrlPr>
                                        <a:rPr lang="en-US" altLang="zh-CN" sz="1200" i="1">
                                          <a:latin typeface="Cambria Math" panose="02040503050406030204" pitchFamily="18" charset="0"/>
                                        </a:rPr>
                                      </m:ctrlPr>
                                    </m:dPr>
                                    <m:e>
                                      <m:nary>
                                        <m:naryPr>
                                          <m:chr m:val="∑"/>
                                          <m:ctrlPr>
                                            <a:rPr lang="en-US" altLang="zh-CN" sz="1200" i="1">
                                              <a:latin typeface="Cambria Math" panose="02040503050406030204" pitchFamily="18" charset="0"/>
                                            </a:rPr>
                                          </m:ctrlPr>
                                        </m:naryPr>
                                        <m:sub>
                                          <m:r>
                                            <m:rPr>
                                              <m:brk m:alnAt="23"/>
                                            </m:rPr>
                                            <a:rPr lang="en-US" altLang="zh-CN" sz="1200" i="1">
                                              <a:latin typeface="Cambria Math" panose="02040503050406030204" pitchFamily="18" charset="0"/>
                                            </a:rPr>
                                            <m:t>𝑖</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𝑡</m:t>
                                              </m:r>
                                            </m:sub>
                                          </m:sSub>
                                        </m:e>
                                      </m:nary>
                                      <m:r>
                                        <a:rPr lang="en-US" altLang="zh-CN" sz="1200" i="1">
                                          <a:latin typeface="Cambria Math" panose="02040503050406030204" pitchFamily="18" charset="0"/>
                                        </a:rPr>
                                        <m:t>−1</m:t>
                                      </m:r>
                                    </m:e>
                                  </m:d>
                                </m:e>
                                <m:sup>
                                  <m:r>
                                    <a:rPr lang="en-US" altLang="zh-CN" sz="1200" i="1">
                                      <a:latin typeface="Cambria Math" panose="02040503050406030204" pitchFamily="18" charset="0"/>
                                    </a:rPr>
                                    <m:t>2</m:t>
                                  </m:r>
                                </m:sup>
                              </m:sSup>
                            </m:e>
                          </m:nary>
                        </m:e>
                      </m:d>
                    </m:oMath>
                  </m:oMathPara>
                </a14:m>
                <a:endParaRPr lang="zh-CN" altLang="en-US" sz="1200" dirty="0"/>
              </a:p>
            </p:txBody>
          </p:sp>
        </mc:Choice>
        <mc:Fallback xmlns="">
          <p:sp>
            <p:nvSpPr>
              <p:cNvPr id="47" name="文本框 46">
                <a:extLst>
                  <a:ext uri="{FF2B5EF4-FFF2-40B4-BE49-F238E27FC236}">
                    <a16:creationId xmlns:a16="http://schemas.microsoft.com/office/drawing/2014/main" id="{030285EE-66CD-3DFB-37E3-0F9D4D22AF21}"/>
                  </a:ext>
                </a:extLst>
              </p:cNvPr>
              <p:cNvSpPr txBox="1">
                <a:spLocks noRot="1" noChangeAspect="1" noMove="1" noResize="1" noEditPoints="1" noAdjustHandles="1" noChangeArrowheads="1" noChangeShapeType="1" noTextEdit="1"/>
              </p:cNvSpPr>
              <p:nvPr/>
            </p:nvSpPr>
            <p:spPr>
              <a:xfrm>
                <a:off x="8871218" y="4688551"/>
                <a:ext cx="3320782" cy="78213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ED47BB60-743A-1DE9-5C12-2546A448577D}"/>
                  </a:ext>
                </a:extLst>
              </p:cNvPr>
              <p:cNvSpPr txBox="1"/>
              <p:nvPr/>
            </p:nvSpPr>
            <p:spPr>
              <a:xfrm>
                <a:off x="7870683" y="264051"/>
                <a:ext cx="4234471" cy="523220"/>
              </a:xfrm>
              <a:prstGeom prst="rect">
                <a:avLst/>
              </a:prstGeom>
              <a:noFill/>
              <a:ln>
                <a:solidFill>
                  <a:schemeClr val="tx1"/>
                </a:solidFill>
              </a:ln>
            </p:spPr>
            <p:txBody>
              <a:bodyPr wrap="square">
                <a:spAutoFit/>
              </a:bodyPr>
              <a:lstStyle/>
              <a:p>
                <a14:m>
                  <m:oMath xmlns:m="http://schemas.openxmlformats.org/officeDocument/2006/math">
                    <m:r>
                      <a:rPr lang="zh-CN" altLang="en-US" sz="1400" b="0" i="1" smtClean="0">
                        <a:latin typeface="Cambria Math" panose="02040503050406030204" pitchFamily="18" charset="0"/>
                        <a:ea typeface="Cambria Math" panose="02040503050406030204" pitchFamily="18" charset="0"/>
                      </a:rPr>
                      <m:t>𝜆</m:t>
                    </m:r>
                  </m:oMath>
                </a14:m>
                <a:r>
                  <a:rPr lang="ja-JP" altLang="en-US" sz="1400" dirty="0"/>
                  <a:t>：ペナルティー係数（通常は距離行列の最大値）</a:t>
                </a:r>
                <a:endParaRPr lang="en-US" altLang="ja-JP" sz="1400" dirty="0"/>
              </a:p>
              <a:p>
                <a:r>
                  <a:rPr lang="ja-JP" altLang="en-US" sz="1400" dirty="0"/>
                  <a:t>制約条件が違反すると式の値を増加させる</a:t>
                </a:r>
                <a:endParaRPr lang="zh-CN" altLang="en-US" sz="1400" dirty="0"/>
              </a:p>
            </p:txBody>
          </p:sp>
        </mc:Choice>
        <mc:Fallback xmlns="">
          <p:sp>
            <p:nvSpPr>
              <p:cNvPr id="49" name="文本框 48">
                <a:extLst>
                  <a:ext uri="{FF2B5EF4-FFF2-40B4-BE49-F238E27FC236}">
                    <a16:creationId xmlns:a16="http://schemas.microsoft.com/office/drawing/2014/main" id="{ED47BB60-743A-1DE9-5C12-2546A448577D}"/>
                  </a:ext>
                </a:extLst>
              </p:cNvPr>
              <p:cNvSpPr txBox="1">
                <a:spLocks noRot="1" noChangeAspect="1" noMove="1" noResize="1" noEditPoints="1" noAdjustHandles="1" noChangeArrowheads="1" noChangeShapeType="1" noTextEdit="1"/>
              </p:cNvSpPr>
              <p:nvPr/>
            </p:nvSpPr>
            <p:spPr>
              <a:xfrm>
                <a:off x="7870683" y="264051"/>
                <a:ext cx="4234471" cy="523220"/>
              </a:xfrm>
              <a:prstGeom prst="rect">
                <a:avLst/>
              </a:prstGeom>
              <a:blipFill>
                <a:blip r:embed="rId9"/>
                <a:stretch>
                  <a:fillRect l="-287" b="-10227"/>
                </a:stretch>
              </a:blipFill>
              <a:ln>
                <a:solidFill>
                  <a:schemeClr val="tx1"/>
                </a:solidFill>
              </a:ln>
            </p:spPr>
            <p:txBody>
              <a:bodyPr/>
              <a:lstStyle/>
              <a:p>
                <a:r>
                  <a:rPr lang="zh-CN" altLang="en-US">
                    <a:noFill/>
                  </a:rPr>
                  <a:t> </a:t>
                </a:r>
              </a:p>
            </p:txBody>
          </p:sp>
        </mc:Fallback>
      </mc:AlternateContent>
      <p:pic>
        <p:nvPicPr>
          <p:cNvPr id="51" name="图片 50">
            <a:extLst>
              <a:ext uri="{FF2B5EF4-FFF2-40B4-BE49-F238E27FC236}">
                <a16:creationId xmlns:a16="http://schemas.microsoft.com/office/drawing/2014/main" id="{E7B6C81D-52FD-7A47-3574-D8AEE51F3477}"/>
              </a:ext>
            </a:extLst>
          </p:cNvPr>
          <p:cNvPicPr>
            <a:picLocks noChangeAspect="1"/>
          </p:cNvPicPr>
          <p:nvPr/>
        </p:nvPicPr>
        <p:blipFill>
          <a:blip r:embed="rId10"/>
          <a:stretch>
            <a:fillRect/>
          </a:stretch>
        </p:blipFill>
        <p:spPr>
          <a:xfrm>
            <a:off x="7594950" y="1210331"/>
            <a:ext cx="4383799" cy="2200028"/>
          </a:xfrm>
          <a:prstGeom prst="rect">
            <a:avLst/>
          </a:prstGeom>
        </p:spPr>
      </p:pic>
      <p:sp>
        <p:nvSpPr>
          <p:cNvPr id="52" name="文本框 51">
            <a:extLst>
              <a:ext uri="{FF2B5EF4-FFF2-40B4-BE49-F238E27FC236}">
                <a16:creationId xmlns:a16="http://schemas.microsoft.com/office/drawing/2014/main" id="{48282894-248A-AF1E-86D7-4C63685B3BB8}"/>
              </a:ext>
            </a:extLst>
          </p:cNvPr>
          <p:cNvSpPr txBox="1"/>
          <p:nvPr/>
        </p:nvSpPr>
        <p:spPr>
          <a:xfrm>
            <a:off x="5747838" y="1250248"/>
            <a:ext cx="1935145" cy="523220"/>
          </a:xfrm>
          <a:prstGeom prst="rect">
            <a:avLst/>
          </a:prstGeom>
          <a:noFill/>
        </p:spPr>
        <p:txBody>
          <a:bodyPr wrap="none" rtlCol="0">
            <a:spAutoFit/>
          </a:bodyPr>
          <a:lstStyle/>
          <a:p>
            <a:r>
              <a:rPr lang="ja-JP" altLang="en-US" sz="1400" dirty="0"/>
              <a:t>展開された</a:t>
            </a:r>
            <a:endParaRPr lang="en-US" altLang="ja-JP" sz="1400" dirty="0"/>
          </a:p>
          <a:p>
            <a:r>
              <a:rPr lang="ja-JP" altLang="en-US" sz="1400" dirty="0"/>
              <a:t>制約条件の</a:t>
            </a:r>
            <a:r>
              <a:rPr lang="en-US" altLang="ja-JP" sz="1400" dirty="0"/>
              <a:t>QUBO</a:t>
            </a:r>
            <a:r>
              <a:rPr lang="ja-JP" altLang="en-US" sz="1400" dirty="0"/>
              <a:t>行列</a:t>
            </a:r>
            <a:endParaRPr lang="zh-CN" altLang="en-US" sz="1400" dirty="0"/>
          </a:p>
        </p:txBody>
      </p:sp>
      <p:graphicFrame>
        <p:nvGraphicFramePr>
          <p:cNvPr id="44" name="表格 43">
            <a:extLst>
              <a:ext uri="{FF2B5EF4-FFF2-40B4-BE49-F238E27FC236}">
                <a16:creationId xmlns:a16="http://schemas.microsoft.com/office/drawing/2014/main" id="{9E84BCAC-71BE-6662-8079-D26477A7F93B}"/>
              </a:ext>
            </a:extLst>
          </p:cNvPr>
          <p:cNvGraphicFramePr>
            <a:graphicFrameLocks noGrp="1"/>
          </p:cNvGraphicFramePr>
          <p:nvPr>
            <p:extLst>
              <p:ext uri="{D42A27DB-BD31-4B8C-83A1-F6EECF244321}">
                <p14:modId xmlns:p14="http://schemas.microsoft.com/office/powerpoint/2010/main" val="2701767915"/>
              </p:ext>
            </p:extLst>
          </p:nvPr>
        </p:nvGraphicFramePr>
        <p:xfrm>
          <a:off x="477301" y="2882729"/>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53" name="矩形: 圆角 52">
            <a:extLst>
              <a:ext uri="{FF2B5EF4-FFF2-40B4-BE49-F238E27FC236}">
                <a16:creationId xmlns:a16="http://schemas.microsoft.com/office/drawing/2014/main" id="{577DB4AB-66B9-E076-EBB0-F4F147B5338C}"/>
              </a:ext>
            </a:extLst>
          </p:cNvPr>
          <p:cNvSpPr/>
          <p:nvPr/>
        </p:nvSpPr>
        <p:spPr>
          <a:xfrm>
            <a:off x="1203542" y="3286234"/>
            <a:ext cx="2649584" cy="24824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5" name="矩形: 圆角 54">
            <a:extLst>
              <a:ext uri="{FF2B5EF4-FFF2-40B4-BE49-F238E27FC236}">
                <a16:creationId xmlns:a16="http://schemas.microsoft.com/office/drawing/2014/main" id="{65B55AC0-07FA-54A0-D616-9C211C068765}"/>
              </a:ext>
            </a:extLst>
          </p:cNvPr>
          <p:cNvSpPr/>
          <p:nvPr/>
        </p:nvSpPr>
        <p:spPr>
          <a:xfrm>
            <a:off x="1203542" y="3642652"/>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6" name="矩形: 圆角 55">
            <a:extLst>
              <a:ext uri="{FF2B5EF4-FFF2-40B4-BE49-F238E27FC236}">
                <a16:creationId xmlns:a16="http://schemas.microsoft.com/office/drawing/2014/main" id="{64B68A38-4AC9-6175-BEF5-3761E8114749}"/>
              </a:ext>
            </a:extLst>
          </p:cNvPr>
          <p:cNvSpPr/>
          <p:nvPr/>
        </p:nvSpPr>
        <p:spPr>
          <a:xfrm>
            <a:off x="1203542" y="3999070"/>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7" name="矩形: 圆角 56">
            <a:extLst>
              <a:ext uri="{FF2B5EF4-FFF2-40B4-BE49-F238E27FC236}">
                <a16:creationId xmlns:a16="http://schemas.microsoft.com/office/drawing/2014/main" id="{FD7F71B8-9814-C2B7-4D07-D9C2DB5095F1}"/>
              </a:ext>
            </a:extLst>
          </p:cNvPr>
          <p:cNvSpPr/>
          <p:nvPr/>
        </p:nvSpPr>
        <p:spPr>
          <a:xfrm>
            <a:off x="1203542" y="4326853"/>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aphicFrame>
        <p:nvGraphicFramePr>
          <p:cNvPr id="58" name="表格 57">
            <a:extLst>
              <a:ext uri="{FF2B5EF4-FFF2-40B4-BE49-F238E27FC236}">
                <a16:creationId xmlns:a16="http://schemas.microsoft.com/office/drawing/2014/main" id="{4A1342A8-2A95-90EF-68F7-44E5AE68BFDC}"/>
              </a:ext>
            </a:extLst>
          </p:cNvPr>
          <p:cNvGraphicFramePr>
            <a:graphicFrameLocks noGrp="1"/>
          </p:cNvGraphicFramePr>
          <p:nvPr>
            <p:extLst>
              <p:ext uri="{D42A27DB-BD31-4B8C-83A1-F6EECF244321}">
                <p14:modId xmlns:p14="http://schemas.microsoft.com/office/powerpoint/2010/main" val="2329069853"/>
              </p:ext>
            </p:extLst>
          </p:nvPr>
        </p:nvGraphicFramePr>
        <p:xfrm>
          <a:off x="493000" y="5057896"/>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59" name="矩形: 圆角 58">
            <a:extLst>
              <a:ext uri="{FF2B5EF4-FFF2-40B4-BE49-F238E27FC236}">
                <a16:creationId xmlns:a16="http://schemas.microsoft.com/office/drawing/2014/main" id="{5536D013-5717-7E16-621B-2A1620E3A226}"/>
              </a:ext>
            </a:extLst>
          </p:cNvPr>
          <p:cNvSpPr/>
          <p:nvPr/>
        </p:nvSpPr>
        <p:spPr>
          <a:xfrm rot="5400000">
            <a:off x="869365"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0" name="矩形: 圆角 59">
            <a:extLst>
              <a:ext uri="{FF2B5EF4-FFF2-40B4-BE49-F238E27FC236}">
                <a16:creationId xmlns:a16="http://schemas.microsoft.com/office/drawing/2014/main" id="{35981B48-599D-3DB6-13EA-ED191F2280B4}"/>
              </a:ext>
            </a:extLst>
          </p:cNvPr>
          <p:cNvSpPr/>
          <p:nvPr/>
        </p:nvSpPr>
        <p:spPr>
          <a:xfrm rot="5400000">
            <a:off x="1545684"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1" name="矩形: 圆角 60">
            <a:extLst>
              <a:ext uri="{FF2B5EF4-FFF2-40B4-BE49-F238E27FC236}">
                <a16:creationId xmlns:a16="http://schemas.microsoft.com/office/drawing/2014/main" id="{8F6E39A0-C47C-CFBF-5FC0-2E5F2ABD8C0C}"/>
              </a:ext>
            </a:extLst>
          </p:cNvPr>
          <p:cNvSpPr/>
          <p:nvPr/>
        </p:nvSpPr>
        <p:spPr>
          <a:xfrm rot="5400000">
            <a:off x="2239575"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2" name="矩形: 圆角 61">
            <a:extLst>
              <a:ext uri="{FF2B5EF4-FFF2-40B4-BE49-F238E27FC236}">
                <a16:creationId xmlns:a16="http://schemas.microsoft.com/office/drawing/2014/main" id="{815919CD-C9AA-049A-4AC4-D054793217A0}"/>
              </a:ext>
            </a:extLst>
          </p:cNvPr>
          <p:cNvSpPr/>
          <p:nvPr/>
        </p:nvSpPr>
        <p:spPr>
          <a:xfrm rot="5400000">
            <a:off x="2929574"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Tree>
    <p:extLst>
      <p:ext uri="{BB962C8B-B14F-4D97-AF65-F5344CB8AC3E}">
        <p14:creationId xmlns:p14="http://schemas.microsoft.com/office/powerpoint/2010/main" val="30845297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B47FB24-F3A2-94B3-CAC2-6E0F4AB32723}"/>
                  </a:ext>
                </a:extLst>
              </p:cNvPr>
              <p:cNvSpPr txBox="1"/>
              <p:nvPr/>
            </p:nvSpPr>
            <p:spPr>
              <a:xfrm>
                <a:off x="301086" y="1108898"/>
                <a:ext cx="6210959" cy="2866875"/>
              </a:xfrm>
              <a:prstGeom prst="rect">
                <a:avLst/>
              </a:prstGeom>
              <a:noFill/>
            </p:spPr>
            <p:txBody>
              <a:bodyPr wrap="square">
                <a:spAutoFit/>
              </a:bodyPr>
              <a:lstStyle/>
              <a:p>
                <a:r>
                  <a:rPr lang="en-US" altLang="ja-JP" sz="1600" b="1" dirty="0"/>
                  <a:t>TSP</a:t>
                </a:r>
                <a:r>
                  <a:rPr lang="ja-JP" altLang="en-US" sz="1600" b="1" dirty="0"/>
                  <a:t>（巡回セールスマン）問題の</a:t>
                </a:r>
                <a:r>
                  <a:rPr lang="en-US" altLang="ja-JP" sz="1600" b="1" dirty="0"/>
                  <a:t>QUBO</a:t>
                </a:r>
                <a:r>
                  <a:rPr lang="ja-JP" altLang="en-US" sz="1600" b="1" dirty="0"/>
                  <a:t>モデル</a:t>
                </a:r>
                <a:endParaRPr lang="en-US" altLang="ja-JP" sz="1600" b="1" dirty="0"/>
              </a:p>
              <a:p>
                <a:endParaRPr lang="en-US" altLang="zh-CN" sz="1400" dirty="0"/>
              </a:p>
              <a:p>
                <a:r>
                  <a:rPr lang="en-US" altLang="ja-JP" sz="1400" dirty="0"/>
                  <a:t>TSP</a:t>
                </a:r>
                <a:r>
                  <a:rPr lang="ja-JP" altLang="en-US" sz="1400" dirty="0"/>
                  <a:t>問題の</a:t>
                </a:r>
                <a:r>
                  <a:rPr lang="en-US" altLang="ja-JP" sz="1400" dirty="0"/>
                  <a:t>QUBO</a:t>
                </a:r>
                <a:r>
                  <a:rPr lang="ja-JP" altLang="en-US" sz="1400" dirty="0"/>
                  <a:t>モデルは</a:t>
                </a:r>
                <a:r>
                  <a:rPr lang="en-US" altLang="ja-JP" sz="1400" dirty="0"/>
                  <a:t>2</a:t>
                </a:r>
                <a:r>
                  <a:rPr lang="ja-JP" altLang="en-US" sz="1400" dirty="0"/>
                  <a:t>部分から構成される</a:t>
                </a:r>
                <a:endParaRPr lang="en-US" altLang="ja-JP" sz="1400" dirty="0"/>
              </a:p>
              <a:p>
                <a:pPr marL="285750" indent="-285750">
                  <a:buFont typeface="Arial" panose="020B0604020202020204" pitchFamily="34" charset="0"/>
                  <a:buChar char="•"/>
                </a:pPr>
                <a:r>
                  <a:rPr lang="ja-JP" altLang="en-US" sz="1400" dirty="0"/>
                  <a:t>目的関数</a:t>
                </a:r>
                <a:endParaRPr lang="en-US" altLang="ja-JP" sz="1400" dirty="0"/>
              </a:p>
              <a:p>
                <a:pPr marL="285750" indent="-285750">
                  <a:buFont typeface="Arial" panose="020B0604020202020204" pitchFamily="34" charset="0"/>
                  <a:buChar char="•"/>
                </a:pPr>
                <a:r>
                  <a:rPr lang="ja-JP" altLang="en-US" sz="1400" dirty="0"/>
                  <a:t>制約条件から変換された</a:t>
                </a:r>
                <a:r>
                  <a:rPr lang="en-US" altLang="ja-JP" sz="1400" dirty="0"/>
                  <a:t>QUBO</a:t>
                </a:r>
                <a:r>
                  <a:rPr lang="ja-JP" altLang="en-US" sz="1400" dirty="0"/>
                  <a:t>式</a:t>
                </a:r>
                <a:endParaRPr lang="en-US" altLang="ja-JP" sz="1400" dirty="0"/>
              </a:p>
              <a:p>
                <a:endParaRPr lang="en-US" altLang="zh-CN" sz="1400" dirty="0"/>
              </a:p>
              <a:p>
                <a:r>
                  <a:rPr lang="ja-JP" altLang="en-US" sz="1400" dirty="0"/>
                  <a:t>目的関数　＋   </a:t>
                </a:r>
                <a14:m>
                  <m:oMath xmlns:m="http://schemas.openxmlformats.org/officeDocument/2006/math">
                    <m:r>
                      <a:rPr lang="ja-JP" altLang="en-US" sz="1400" i="1" smtClean="0">
                        <a:latin typeface="Cambria Math" panose="02040503050406030204" pitchFamily="18" charset="0"/>
                      </a:rPr>
                      <m:t>𝜆</m:t>
                    </m:r>
                  </m:oMath>
                </a14:m>
                <a:r>
                  <a:rPr lang="en-US" altLang="ja-JP" sz="1400" dirty="0"/>
                  <a:t>*</a:t>
                </a:r>
                <a:r>
                  <a:rPr lang="ja-JP" altLang="en-US" sz="1400" dirty="0"/>
                  <a:t>制約条件から変換された</a:t>
                </a:r>
                <a:r>
                  <a:rPr lang="en-US" altLang="ja-JP" sz="1400" dirty="0"/>
                  <a:t>QUBO</a:t>
                </a:r>
                <a:r>
                  <a:rPr lang="ja-JP" altLang="en-US" sz="1400" dirty="0"/>
                  <a:t>式</a:t>
                </a:r>
                <a:endParaRPr lang="en-US" altLang="ja-JP" sz="1400" dirty="0"/>
              </a:p>
              <a:p>
                <a:endParaRPr lang="en-US" altLang="zh-CN" sz="1400" dirty="0"/>
              </a:p>
              <a:p>
                <a:pPr/>
                <a14:m>
                  <m:oMathPara xmlns:m="http://schemas.openxmlformats.org/officeDocument/2006/math">
                    <m:oMathParaPr>
                      <m:jc m:val="centerGroup"/>
                    </m:oMathParaPr>
                    <m:oMath xmlns:m="http://schemas.openxmlformats.org/officeDocument/2006/math">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𝑗</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𝑗</m:t>
                                      </m:r>
                                    </m:sub>
                                  </m:sSub>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𝑗</m:t>
                                      </m:r>
                                      <m:r>
                                        <a:rPr lang="en-US" altLang="zh-CN" sz="1400" b="0" i="1" smtClean="0">
                                          <a:latin typeface="Cambria Math" panose="02040503050406030204" pitchFamily="18" charset="0"/>
                                        </a:rPr>
                                        <m:t>,</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e>
                                      </m:d>
                                      <m:r>
                                        <a:rPr lang="en-US" altLang="zh-CN" sz="1400" i="1">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4</m:t>
                                      </m:r>
                                    </m:sub>
                                  </m:sSub>
                                </m:e>
                              </m:nary>
                            </m:e>
                          </m:nary>
                        </m:e>
                      </m:nary>
                      <m:r>
                        <a:rPr lang="en-US" altLang="zh-CN" sz="1400" b="0" i="1" smtClean="0">
                          <a:latin typeface="Cambria Math" panose="02040503050406030204" pitchFamily="18" charset="0"/>
                          <a:ea typeface="Cambria Math" panose="02040503050406030204" pitchFamily="18" charset="0"/>
                        </a:rPr>
                        <m:t>+</m:t>
                      </m:r>
                      <m:r>
                        <a:rPr lang="zh-CN" altLang="en-US" sz="1400" b="0" i="1" smtClean="0">
                          <a:latin typeface="Cambria Math" panose="02040503050406030204" pitchFamily="18" charset="0"/>
                          <a:ea typeface="Cambria Math" panose="02040503050406030204" pitchFamily="18" charset="0"/>
                        </a:rPr>
                        <m:t>𝜆</m:t>
                      </m:r>
                      <m:d>
                        <m:dPr>
                          <m:ctrlPr>
                            <a:rPr lang="en-US" altLang="zh-CN" sz="1400" b="0" i="1" smtClean="0">
                              <a:latin typeface="Cambria Math" panose="02040503050406030204" pitchFamily="18" charset="0"/>
                              <a:ea typeface="Cambria Math" panose="02040503050406030204" pitchFamily="18" charset="0"/>
                            </a:rPr>
                          </m:ctrlPr>
                        </m:dPr>
                        <m:e>
                          <m:nary>
                            <m:naryPr>
                              <m:chr m:val="∑"/>
                              <m:ctrlPr>
                                <a:rPr lang="zh-CN" altLang="en-US" sz="1400" i="1">
                                  <a:latin typeface="Cambria Math" panose="02040503050406030204" pitchFamily="18" charset="0"/>
                                </a:rPr>
                              </m:ctrlPr>
                            </m:naryPr>
                            <m:sub>
                              <m:r>
                                <m:rPr>
                                  <m:brk m:alnAt="23"/>
                                </m:rPr>
                                <a:rPr lang="en-US" altLang="zh-CN" sz="1400" i="1">
                                  <a:latin typeface="Cambria Math" panose="02040503050406030204" pitchFamily="18" charset="0"/>
                                </a:rPr>
                                <m:t>𝑖</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a:latin typeface="Cambria Math" panose="02040503050406030204" pitchFamily="18" charset="0"/>
                                    </a:rPr>
                                  </m:ctrlPr>
                                </m:sSupPr>
                                <m:e>
                                  <m:d>
                                    <m:dPr>
                                      <m:ctrlPr>
                                        <a:rPr lang="en-US" altLang="zh-CN" sz="1400" i="1">
                                          <a:latin typeface="Cambria Math" panose="02040503050406030204" pitchFamily="18" charset="0"/>
                                        </a:rPr>
                                      </m:ctrlPr>
                                    </m:dPr>
                                    <m:e>
                                      <m:nary>
                                        <m:naryPr>
                                          <m:chr m:val="∑"/>
                                          <m:ctrlPr>
                                            <a:rPr lang="en-US" altLang="zh-CN" sz="1400" i="1">
                                              <a:latin typeface="Cambria Math" panose="02040503050406030204" pitchFamily="18" charset="0"/>
                                            </a:rPr>
                                          </m:ctrlPr>
                                        </m:naryPr>
                                        <m:sub>
                                          <m:r>
                                            <m:rPr>
                                              <m:brk m:alnAt="23"/>
                                            </m:rPr>
                                            <a:rPr lang="en-US" altLang="zh-CN" sz="1400" i="1">
                                              <a:latin typeface="Cambria Math" panose="02040503050406030204" pitchFamily="18" charset="0"/>
                                            </a:rPr>
                                            <m:t>𝑡</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𝑡</m:t>
                                              </m:r>
                                            </m:sub>
                                          </m:sSub>
                                        </m:e>
                                      </m:nary>
                                      <m:r>
                                        <a:rPr lang="en-US" altLang="zh-CN" sz="1400" i="1">
                                          <a:latin typeface="Cambria Math" panose="02040503050406030204" pitchFamily="18" charset="0"/>
                                        </a:rPr>
                                        <m:t>−1</m:t>
                                      </m:r>
                                    </m:e>
                                  </m:d>
                                </m:e>
                                <m:sup>
                                  <m:r>
                                    <a:rPr lang="en-US" altLang="zh-CN" sz="1400" i="1">
                                      <a:latin typeface="Cambria Math" panose="02040503050406030204" pitchFamily="18" charset="0"/>
                                    </a:rPr>
                                    <m:t>2</m:t>
                                  </m:r>
                                </m:sup>
                              </m:sSup>
                            </m:e>
                          </m:nary>
                          <m:r>
                            <a:rPr lang="en-US" altLang="zh-CN" sz="1400" b="0" i="1" smtClean="0">
                              <a:latin typeface="Cambria Math" panose="02040503050406030204" pitchFamily="18" charset="0"/>
                            </a:rPr>
                            <m:t>+</m:t>
                          </m:r>
                          <m:nary>
                            <m:naryPr>
                              <m:chr m:val="∑"/>
                              <m:ctrlPr>
                                <a:rPr lang="zh-CN" altLang="en-US" sz="1400" i="1">
                                  <a:latin typeface="Cambria Math" panose="02040503050406030204" pitchFamily="18" charset="0"/>
                                </a:rPr>
                              </m:ctrlPr>
                            </m:naryPr>
                            <m:sub>
                              <m:r>
                                <m:rPr>
                                  <m:brk m:alnAt="23"/>
                                </m:rPr>
                                <a:rPr lang="en-US" altLang="zh-CN" sz="1400" i="1">
                                  <a:latin typeface="Cambria Math" panose="02040503050406030204" pitchFamily="18" charset="0"/>
                                </a:rPr>
                                <m:t>𝑡</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a:latin typeface="Cambria Math" panose="02040503050406030204" pitchFamily="18" charset="0"/>
                                    </a:rPr>
                                  </m:ctrlPr>
                                </m:sSupPr>
                                <m:e>
                                  <m:d>
                                    <m:dPr>
                                      <m:ctrlPr>
                                        <a:rPr lang="en-US" altLang="zh-CN" sz="1400" i="1">
                                          <a:latin typeface="Cambria Math" panose="02040503050406030204" pitchFamily="18" charset="0"/>
                                        </a:rPr>
                                      </m:ctrlPr>
                                    </m:dPr>
                                    <m:e>
                                      <m:nary>
                                        <m:naryPr>
                                          <m:chr m:val="∑"/>
                                          <m:ctrlPr>
                                            <a:rPr lang="en-US" altLang="zh-CN" sz="1400" i="1">
                                              <a:latin typeface="Cambria Math" panose="02040503050406030204" pitchFamily="18" charset="0"/>
                                            </a:rPr>
                                          </m:ctrlPr>
                                        </m:naryPr>
                                        <m:sub>
                                          <m:r>
                                            <m:rPr>
                                              <m:brk m:alnAt="23"/>
                                            </m:rPr>
                                            <a:rPr lang="en-US" altLang="zh-CN" sz="1400" i="1">
                                              <a:latin typeface="Cambria Math" panose="02040503050406030204" pitchFamily="18" charset="0"/>
                                            </a:rPr>
                                            <m:t>𝑖</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𝑡</m:t>
                                              </m:r>
                                            </m:sub>
                                          </m:sSub>
                                        </m:e>
                                      </m:nary>
                                      <m:r>
                                        <a:rPr lang="en-US" altLang="zh-CN" sz="1400" i="1">
                                          <a:latin typeface="Cambria Math" panose="02040503050406030204" pitchFamily="18" charset="0"/>
                                        </a:rPr>
                                        <m:t>−1</m:t>
                                      </m:r>
                                    </m:e>
                                  </m:d>
                                </m:e>
                                <m:sup>
                                  <m:r>
                                    <a:rPr lang="en-US" altLang="zh-CN" sz="1400" i="1">
                                      <a:latin typeface="Cambria Math" panose="02040503050406030204" pitchFamily="18" charset="0"/>
                                    </a:rPr>
                                    <m:t>2</m:t>
                                  </m:r>
                                </m:sup>
                              </m:sSup>
                            </m:e>
                          </m:nary>
                        </m:e>
                      </m:d>
                    </m:oMath>
                  </m:oMathPara>
                </a14:m>
                <a:endParaRPr lang="en-US" altLang="zh-CN" sz="1400" dirty="0"/>
              </a:p>
              <a:p>
                <a:endParaRPr lang="en-US" altLang="zh-CN" sz="1400" dirty="0"/>
              </a:p>
            </p:txBody>
          </p:sp>
        </mc:Choice>
        <mc:Fallback xmlns="">
          <p:sp>
            <p:nvSpPr>
              <p:cNvPr id="5" name="文本框 4">
                <a:extLst>
                  <a:ext uri="{FF2B5EF4-FFF2-40B4-BE49-F238E27FC236}">
                    <a16:creationId xmlns:a16="http://schemas.microsoft.com/office/drawing/2014/main" id="{CB47FB24-F3A2-94B3-CAC2-6E0F4AB32723}"/>
                  </a:ext>
                </a:extLst>
              </p:cNvPr>
              <p:cNvSpPr txBox="1">
                <a:spLocks noRot="1" noChangeAspect="1" noMove="1" noResize="1" noEditPoints="1" noAdjustHandles="1" noChangeArrowheads="1" noChangeShapeType="1" noTextEdit="1"/>
              </p:cNvSpPr>
              <p:nvPr/>
            </p:nvSpPr>
            <p:spPr>
              <a:xfrm>
                <a:off x="301086" y="1108898"/>
                <a:ext cx="6210959" cy="2866875"/>
              </a:xfrm>
              <a:prstGeom prst="rect">
                <a:avLst/>
              </a:prstGeom>
              <a:blipFill>
                <a:blip r:embed="rId2"/>
                <a:stretch>
                  <a:fillRect l="-491" t="-638"/>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CAA0A34A-EAF9-251B-41A9-2E64D349092F}"/>
              </a:ext>
            </a:extLst>
          </p:cNvPr>
          <p:cNvSpPr txBox="1"/>
          <p:nvPr/>
        </p:nvSpPr>
        <p:spPr>
          <a:xfrm>
            <a:off x="0" y="4326454"/>
            <a:ext cx="1502334" cy="523220"/>
          </a:xfrm>
          <a:prstGeom prst="rect">
            <a:avLst/>
          </a:prstGeom>
          <a:noFill/>
        </p:spPr>
        <p:txBody>
          <a:bodyPr wrap="none" rtlCol="0">
            <a:spAutoFit/>
          </a:bodyPr>
          <a:lstStyle/>
          <a:p>
            <a:r>
              <a:rPr lang="ja-JP" altLang="en-US" sz="1400" dirty="0"/>
              <a:t>展開された</a:t>
            </a:r>
            <a:endParaRPr lang="en-US" altLang="ja-JP" sz="1400" dirty="0"/>
          </a:p>
          <a:p>
            <a:r>
              <a:rPr lang="en-US" altLang="ja-JP" sz="1400" dirty="0"/>
              <a:t>TSP</a:t>
            </a:r>
            <a:r>
              <a:rPr lang="ja-JP" altLang="en-US" sz="1400" dirty="0"/>
              <a:t>の</a:t>
            </a:r>
            <a:r>
              <a:rPr lang="en-US" altLang="ja-JP" sz="1400" dirty="0"/>
              <a:t>QUBO</a:t>
            </a:r>
            <a:r>
              <a:rPr lang="ja-JP" altLang="en-US" sz="1400" dirty="0"/>
              <a:t>行列</a:t>
            </a:r>
            <a:endParaRPr lang="zh-CN" altLang="en-US" sz="1400"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3B1FA0F-2391-23DA-4D31-EAE017537444}"/>
                  </a:ext>
                </a:extLst>
              </p:cNvPr>
              <p:cNvSpPr txBox="1"/>
              <p:nvPr/>
            </p:nvSpPr>
            <p:spPr>
              <a:xfrm>
                <a:off x="7483656" y="1175373"/>
                <a:ext cx="4314001" cy="3108543"/>
              </a:xfrm>
              <a:prstGeom prst="rect">
                <a:avLst/>
              </a:prstGeom>
              <a:noFill/>
            </p:spPr>
            <p:txBody>
              <a:bodyPr wrap="none" rtlCol="0">
                <a:spAutoFit/>
              </a:bodyPr>
              <a:lstStyle/>
              <a:p>
                <a:r>
                  <a:rPr lang="ja-JP" altLang="en-US" sz="1400" dirty="0"/>
                  <a:t>目的関数は全部二次項</a:t>
                </a:r>
                <a:endParaRPr lang="en-US" altLang="ja-JP" sz="1400" dirty="0"/>
              </a:p>
              <a:p>
                <a:endParaRPr lang="en-US" altLang="ja-JP" sz="1400" dirty="0"/>
              </a:p>
              <a:p>
                <a:r>
                  <a:rPr lang="ja-JP" altLang="en-US" sz="1400" dirty="0"/>
                  <a:t>町</a:t>
                </a:r>
                <a:r>
                  <a:rPr lang="ja-JP" altLang="en-US" sz="1400" b="1" dirty="0"/>
                  <a:t>四つ</a:t>
                </a:r>
                <a:r>
                  <a:rPr lang="ja-JP" altLang="en-US" sz="1400" dirty="0"/>
                  <a:t>あるインスタンス</a:t>
                </a:r>
                <a:endParaRPr lang="en-US" altLang="ja-JP" sz="1400" dirty="0"/>
              </a:p>
              <a:p>
                <a:r>
                  <a:rPr lang="ja-JP" altLang="en-US" sz="1400" b="1" dirty="0">
                    <a:solidFill>
                      <a:srgbClr val="FF0000"/>
                    </a:solidFill>
                  </a:rPr>
                  <a:t>目的関数二次項の個数</a:t>
                </a:r>
                <a:r>
                  <a:rPr lang="ja-JP" altLang="en-US" sz="1400" dirty="0"/>
                  <a:t>：</a:t>
                </a:r>
                <a14:m>
                  <m:oMath xmlns:m="http://schemas.openxmlformats.org/officeDocument/2006/math">
                    <m:r>
                      <a:rPr lang="en-US" altLang="ja-JP" sz="1400" b="0" i="1" smtClean="0">
                        <a:latin typeface="Cambria Math" panose="02040503050406030204" pitchFamily="18" charset="0"/>
                      </a:rPr>
                      <m:t>48</m:t>
                    </m:r>
                  </m:oMath>
                </a14:m>
                <a:endParaRPr lang="en-US" altLang="ja-JP" sz="1400" dirty="0"/>
              </a:p>
              <a:p>
                <a:endParaRPr lang="en-US" altLang="zh-CN" sz="1400" dirty="0"/>
              </a:p>
              <a:p>
                <a:r>
                  <a:rPr lang="ja-JP" altLang="en-US" sz="1400" dirty="0"/>
                  <a:t>町</a:t>
                </a:r>
                <a14:m>
                  <m:oMath xmlns:m="http://schemas.openxmlformats.org/officeDocument/2006/math">
                    <m:r>
                      <a:rPr lang="en-US" altLang="ja-JP" sz="1400" b="1" i="1" smtClean="0">
                        <a:latin typeface="Cambria Math" panose="02040503050406030204" pitchFamily="18" charset="0"/>
                      </a:rPr>
                      <m:t>𝒏</m:t>
                    </m:r>
                  </m:oMath>
                </a14:m>
                <a:r>
                  <a:rPr lang="ja-JP" altLang="en-US" sz="1400" dirty="0"/>
                  <a:t>個あるインスタンスで</a:t>
                </a:r>
                <a:endParaRPr lang="en-US" altLang="ja-JP" sz="1400" dirty="0"/>
              </a:p>
              <a:p>
                <a:r>
                  <a:rPr lang="ja-JP" altLang="en-US" sz="1400" b="1" dirty="0">
                    <a:solidFill>
                      <a:srgbClr val="FF0000"/>
                    </a:solidFill>
                  </a:rPr>
                  <a:t>目的関数の二次項の個数</a:t>
                </a:r>
                <a:r>
                  <a:rPr lang="ja-JP" altLang="en-US" sz="1400" dirty="0"/>
                  <a:t>：</a:t>
                </a:r>
                <a14:m>
                  <m:oMath xmlns:m="http://schemas.openxmlformats.org/officeDocument/2006/math">
                    <m:sSup>
                      <m:sSupPr>
                        <m:ctrlPr>
                          <a:rPr lang="en-US" altLang="ja-JP" sz="1400" i="1" smtClean="0">
                            <a:latin typeface="Cambria Math" panose="02040503050406030204" pitchFamily="18" charset="0"/>
                          </a:rPr>
                        </m:ctrlPr>
                      </m:sSupPr>
                      <m:e>
                        <m:r>
                          <a:rPr lang="en-US" altLang="ja-JP" sz="1400" b="0" i="1" smtClean="0">
                            <a:latin typeface="Cambria Math" panose="02040503050406030204" pitchFamily="18" charset="0"/>
                          </a:rPr>
                          <m:t>𝑛</m:t>
                        </m:r>
                      </m:e>
                      <m:sup>
                        <m:r>
                          <a:rPr lang="en-US" altLang="ja-JP" sz="1400" b="0" i="1" smtClean="0">
                            <a:latin typeface="Cambria Math" panose="02040503050406030204" pitchFamily="18" charset="0"/>
                          </a:rPr>
                          <m:t>2</m:t>
                        </m:r>
                      </m:sup>
                    </m:sSup>
                    <m:d>
                      <m:dPr>
                        <m:ctrlPr>
                          <a:rPr lang="en-US" altLang="ja-JP" sz="1400" b="0" i="1" smtClean="0">
                            <a:latin typeface="Cambria Math" panose="02040503050406030204" pitchFamily="18" charset="0"/>
                          </a:rPr>
                        </m:ctrlPr>
                      </m:dPr>
                      <m:e>
                        <m:r>
                          <a:rPr lang="en-US" altLang="ja-JP" sz="1400" b="0" i="1" smtClean="0">
                            <a:latin typeface="Cambria Math" panose="02040503050406030204" pitchFamily="18" charset="0"/>
                          </a:rPr>
                          <m:t>𝑛</m:t>
                        </m:r>
                        <m:r>
                          <a:rPr lang="en-US" altLang="ja-JP" sz="1400" b="0" i="1" smtClean="0">
                            <a:latin typeface="Cambria Math" panose="02040503050406030204" pitchFamily="18" charset="0"/>
                          </a:rPr>
                          <m:t>−1</m:t>
                        </m:r>
                      </m:e>
                    </m:d>
                  </m:oMath>
                </a14:m>
                <a:endParaRPr lang="en-US" altLang="ja-JP" sz="1400" b="0" dirty="0"/>
              </a:p>
              <a:p>
                <a:endParaRPr lang="en-US" altLang="zh-CN" sz="1400" dirty="0"/>
              </a:p>
              <a:p>
                <a:r>
                  <a:rPr lang="ja-JP" altLang="en-US" sz="1400" dirty="0"/>
                  <a:t>インスタンスのサイズが大きくなるに連れて</a:t>
                </a:r>
                <a:endParaRPr lang="en-US" altLang="ja-JP" sz="1400" dirty="0"/>
              </a:p>
              <a:p>
                <a:r>
                  <a:rPr lang="ja-JP" altLang="en-US" sz="1400" dirty="0"/>
                  <a:t>目的関数の二次項の個数が爆発的に増える</a:t>
                </a:r>
                <a:endParaRPr lang="en-US" altLang="ja-JP" sz="1400" dirty="0"/>
              </a:p>
              <a:p>
                <a:endParaRPr lang="en-US" altLang="zh-CN" sz="1400" dirty="0"/>
              </a:p>
              <a:p>
                <a:r>
                  <a:rPr lang="ja-JP" altLang="en-US" sz="1400" dirty="0"/>
                  <a:t>ボロノイ図とドロネー三角分割を利用して</a:t>
                </a:r>
                <a:endParaRPr lang="en-US" altLang="ja-JP" sz="1400" dirty="0"/>
              </a:p>
              <a:p>
                <a:r>
                  <a:rPr lang="ja-JP" altLang="en-US" sz="1400" dirty="0"/>
                  <a:t>通常の完全グラフから</a:t>
                </a:r>
                <a:r>
                  <a:rPr lang="ja-JP" altLang="en-US" sz="1400" b="1" dirty="0"/>
                  <a:t>辺を削除</a:t>
                </a:r>
                <a:r>
                  <a:rPr lang="ja-JP" altLang="en-US" sz="1400" dirty="0"/>
                  <a:t>して</a:t>
                </a:r>
                <a:endParaRPr lang="en-US" altLang="ja-JP" sz="1400" dirty="0"/>
              </a:p>
              <a:p>
                <a:r>
                  <a:rPr lang="ja-JP" altLang="en-US" sz="1400" dirty="0"/>
                  <a:t>目的関数の二次項の個数を削減する手法を提案する</a:t>
                </a:r>
                <a:endParaRPr lang="en-US" altLang="zh-CN" sz="1400" dirty="0"/>
              </a:p>
            </p:txBody>
          </p:sp>
        </mc:Choice>
        <mc:Fallback xmlns="">
          <p:sp>
            <p:nvSpPr>
              <p:cNvPr id="4" name="文本框 3">
                <a:extLst>
                  <a:ext uri="{FF2B5EF4-FFF2-40B4-BE49-F238E27FC236}">
                    <a16:creationId xmlns:a16="http://schemas.microsoft.com/office/drawing/2014/main" id="{E3B1FA0F-2391-23DA-4D31-EAE017537444}"/>
                  </a:ext>
                </a:extLst>
              </p:cNvPr>
              <p:cNvSpPr txBox="1">
                <a:spLocks noRot="1" noChangeAspect="1" noMove="1" noResize="1" noEditPoints="1" noAdjustHandles="1" noChangeArrowheads="1" noChangeShapeType="1" noTextEdit="1"/>
              </p:cNvSpPr>
              <p:nvPr/>
            </p:nvSpPr>
            <p:spPr>
              <a:xfrm>
                <a:off x="7483656" y="1175373"/>
                <a:ext cx="4314001" cy="3108543"/>
              </a:xfrm>
              <a:prstGeom prst="rect">
                <a:avLst/>
              </a:prstGeom>
              <a:blipFill>
                <a:blip r:embed="rId3"/>
                <a:stretch>
                  <a:fillRect l="-424" t="-392" b="-980"/>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32485B8F-E4C1-0A1B-B47A-87CC684AEB44}"/>
              </a:ext>
            </a:extLst>
          </p:cNvPr>
          <p:cNvPicPr>
            <a:picLocks noChangeAspect="1"/>
          </p:cNvPicPr>
          <p:nvPr/>
        </p:nvPicPr>
        <p:blipFill>
          <a:blip r:embed="rId4"/>
          <a:stretch>
            <a:fillRect/>
          </a:stretch>
        </p:blipFill>
        <p:spPr>
          <a:xfrm>
            <a:off x="1431636" y="3860602"/>
            <a:ext cx="5726545" cy="2801196"/>
          </a:xfrm>
          <a:prstGeom prst="rect">
            <a:avLst/>
          </a:prstGeom>
        </p:spPr>
      </p:pic>
      <p:grpSp>
        <p:nvGrpSpPr>
          <p:cNvPr id="10" name="组合 9">
            <a:extLst>
              <a:ext uri="{FF2B5EF4-FFF2-40B4-BE49-F238E27FC236}">
                <a16:creationId xmlns:a16="http://schemas.microsoft.com/office/drawing/2014/main" id="{56ACA10C-1CAE-E1B8-656A-F4F1EAC409A2}"/>
              </a:ext>
            </a:extLst>
          </p:cNvPr>
          <p:cNvGrpSpPr/>
          <p:nvPr/>
        </p:nvGrpSpPr>
        <p:grpSpPr>
          <a:xfrm>
            <a:off x="7483656" y="4892990"/>
            <a:ext cx="1488199" cy="1221609"/>
            <a:chOff x="886691" y="3441643"/>
            <a:chExt cx="1907308" cy="1565640"/>
          </a:xfrm>
        </p:grpSpPr>
        <p:sp>
          <p:nvSpPr>
            <p:cNvPr id="11" name="椭圆 10">
              <a:extLst>
                <a:ext uri="{FF2B5EF4-FFF2-40B4-BE49-F238E27FC236}">
                  <a16:creationId xmlns:a16="http://schemas.microsoft.com/office/drawing/2014/main" id="{36580053-405B-1B94-24A8-9F4CAFF46446}"/>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2" name="椭圆 11">
              <a:extLst>
                <a:ext uri="{FF2B5EF4-FFF2-40B4-BE49-F238E27FC236}">
                  <a16:creationId xmlns:a16="http://schemas.microsoft.com/office/drawing/2014/main" id="{B66BE2C1-4C31-DC85-5EF4-D7168829A27A}"/>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5" name="椭圆 14">
              <a:extLst>
                <a:ext uri="{FF2B5EF4-FFF2-40B4-BE49-F238E27FC236}">
                  <a16:creationId xmlns:a16="http://schemas.microsoft.com/office/drawing/2014/main" id="{6A4E8CB4-CE72-CFA8-EADA-9602C76CF36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6" name="椭圆 15">
              <a:extLst>
                <a:ext uri="{FF2B5EF4-FFF2-40B4-BE49-F238E27FC236}">
                  <a16:creationId xmlns:a16="http://schemas.microsoft.com/office/drawing/2014/main" id="{B7EE2D9C-8188-C486-93F4-C665A8995C16}"/>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7" name="椭圆 16">
              <a:extLst>
                <a:ext uri="{FF2B5EF4-FFF2-40B4-BE49-F238E27FC236}">
                  <a16:creationId xmlns:a16="http://schemas.microsoft.com/office/drawing/2014/main" id="{7201586E-BE6A-22F9-6953-85362CC4CD37}"/>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8" name="直接连接符 17">
              <a:extLst>
                <a:ext uri="{FF2B5EF4-FFF2-40B4-BE49-F238E27FC236}">
                  <a16:creationId xmlns:a16="http://schemas.microsoft.com/office/drawing/2014/main" id="{12E6EDA2-7A53-AAF2-9004-BA3C5A126B0D}"/>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769FE1B8-EED5-43D1-D44C-1EA5A271A9EC}"/>
                </a:ext>
              </a:extLst>
            </p:cNvPr>
            <p:cNvCxnSpPr>
              <a:stCxn id="11" idx="5"/>
              <a:endCxn id="16"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00A6516D-2F9E-C5BF-B2F4-6A6A0BCD2D7B}"/>
                </a:ext>
              </a:extLst>
            </p:cNvPr>
            <p:cNvCxnSpPr>
              <a:stCxn id="11" idx="5"/>
              <a:endCxn id="12"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BE48CFEB-C640-9427-8D29-27A1ED6F7057}"/>
                </a:ext>
              </a:extLst>
            </p:cNvPr>
            <p:cNvCxnSpPr>
              <a:stCxn id="11" idx="5"/>
              <a:endCxn id="17"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AA558977-82D1-9E07-63C8-5EDF14474174}"/>
                </a:ext>
              </a:extLst>
            </p:cNvPr>
            <p:cNvCxnSpPr>
              <a:stCxn id="15" idx="3"/>
              <a:endCxn id="16"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6D4E051-0F0C-FE39-9CC2-065CBC295F59}"/>
                </a:ext>
              </a:extLst>
            </p:cNvPr>
            <p:cNvCxnSpPr>
              <a:stCxn id="15" idx="3"/>
              <a:endCxn id="12"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B2172522-559E-ED73-B6B6-EC3C087A651E}"/>
                </a:ext>
              </a:extLst>
            </p:cNvPr>
            <p:cNvCxnSpPr>
              <a:stCxn id="15" idx="3"/>
              <a:endCxn id="17"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017CB9E6-73EF-93C2-90ED-75C7625B63EA}"/>
                </a:ext>
              </a:extLst>
            </p:cNvPr>
            <p:cNvCxnSpPr>
              <a:stCxn id="16" idx="1"/>
              <a:endCxn id="12"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AF0C619B-5D69-16B2-DAA4-08AA30C4B1FE}"/>
                </a:ext>
              </a:extLst>
            </p:cNvPr>
            <p:cNvCxnSpPr>
              <a:stCxn id="16" idx="1"/>
              <a:endCxn id="17"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2BB87613-89E3-5BF0-FD9A-9CE440A30EFF}"/>
                </a:ext>
              </a:extLst>
            </p:cNvPr>
            <p:cNvCxnSpPr>
              <a:stCxn id="12" idx="0"/>
              <a:endCxn id="17"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8" name="组合 27">
            <a:extLst>
              <a:ext uri="{FF2B5EF4-FFF2-40B4-BE49-F238E27FC236}">
                <a16:creationId xmlns:a16="http://schemas.microsoft.com/office/drawing/2014/main" id="{94CBE8D1-F7DA-7315-7282-FAF99D2CF558}"/>
              </a:ext>
            </a:extLst>
          </p:cNvPr>
          <p:cNvGrpSpPr/>
          <p:nvPr/>
        </p:nvGrpSpPr>
        <p:grpSpPr>
          <a:xfrm>
            <a:off x="10554747" y="4849674"/>
            <a:ext cx="1488199" cy="1221609"/>
            <a:chOff x="886691" y="3441643"/>
            <a:chExt cx="1907308" cy="1565640"/>
          </a:xfrm>
        </p:grpSpPr>
        <p:sp>
          <p:nvSpPr>
            <p:cNvPr id="29" name="椭圆 28">
              <a:extLst>
                <a:ext uri="{FF2B5EF4-FFF2-40B4-BE49-F238E27FC236}">
                  <a16:creationId xmlns:a16="http://schemas.microsoft.com/office/drawing/2014/main" id="{C7A59F48-3159-850C-3EE0-B324A4CC04E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0" name="椭圆 29">
              <a:extLst>
                <a:ext uri="{FF2B5EF4-FFF2-40B4-BE49-F238E27FC236}">
                  <a16:creationId xmlns:a16="http://schemas.microsoft.com/office/drawing/2014/main" id="{0F742717-75CB-23CE-5AB5-F76084190593}"/>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1" name="椭圆 30">
              <a:extLst>
                <a:ext uri="{FF2B5EF4-FFF2-40B4-BE49-F238E27FC236}">
                  <a16:creationId xmlns:a16="http://schemas.microsoft.com/office/drawing/2014/main" id="{F83269B0-64E2-173A-553C-AF673F34C696}"/>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2" name="椭圆 31">
              <a:extLst>
                <a:ext uri="{FF2B5EF4-FFF2-40B4-BE49-F238E27FC236}">
                  <a16:creationId xmlns:a16="http://schemas.microsoft.com/office/drawing/2014/main" id="{55B25E53-7E39-BA19-10CD-A645C1DE5D40}"/>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3" name="椭圆 32">
              <a:extLst>
                <a:ext uri="{FF2B5EF4-FFF2-40B4-BE49-F238E27FC236}">
                  <a16:creationId xmlns:a16="http://schemas.microsoft.com/office/drawing/2014/main" id="{82358993-BF1D-2989-306A-C30A97F734DF}"/>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34" name="直接连接符 33">
              <a:extLst>
                <a:ext uri="{FF2B5EF4-FFF2-40B4-BE49-F238E27FC236}">
                  <a16:creationId xmlns:a16="http://schemas.microsoft.com/office/drawing/2014/main" id="{62D4CD7C-B9B6-7E26-8DF5-D365B1A0FC85}"/>
                </a:ext>
              </a:extLst>
            </p:cNvPr>
            <p:cNvCxnSpPr>
              <a:cxnSpLocks/>
              <a:stCxn id="29" idx="5"/>
              <a:endCxn id="31"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92DD5CBE-0410-E686-2090-FD0AF9DA36AF}"/>
                </a:ext>
              </a:extLst>
            </p:cNvPr>
            <p:cNvCxnSpPr>
              <a:stCxn id="29" idx="5"/>
              <a:endCxn id="32"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E4A89C51-1899-4791-9EEF-048E3E5443A1}"/>
                </a:ext>
              </a:extLst>
            </p:cNvPr>
            <p:cNvCxnSpPr>
              <a:stCxn id="29" idx="5"/>
              <a:endCxn id="30"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0B5C3B6F-982C-669B-5BC1-7467C1911902}"/>
                </a:ext>
              </a:extLst>
            </p:cNvPr>
            <p:cNvCxnSpPr>
              <a:stCxn id="29" idx="5"/>
              <a:endCxn id="33"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7D0AD569-38EB-C898-C706-B28C2C23D416}"/>
                </a:ext>
              </a:extLst>
            </p:cNvPr>
            <p:cNvCxnSpPr>
              <a:stCxn id="31" idx="3"/>
              <a:endCxn id="32"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B4FCE6E0-DAE8-958F-0DD8-CBC32624EA62}"/>
                </a:ext>
              </a:extLst>
            </p:cNvPr>
            <p:cNvCxnSpPr>
              <a:stCxn id="31" idx="3"/>
              <a:endCxn id="30"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9F18D3D6-ACD8-86D9-FBA8-F14F2224F9D0}"/>
                </a:ext>
              </a:extLst>
            </p:cNvPr>
            <p:cNvCxnSpPr>
              <a:stCxn id="31" idx="3"/>
              <a:endCxn id="33" idx="7"/>
            </p:cNvCxnSpPr>
            <p:nvPr/>
          </p:nvCxnSpPr>
          <p:spPr>
            <a:xfrm flipH="1">
              <a:off x="1154737" y="3820717"/>
              <a:ext cx="1103170" cy="361953"/>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B02635F9-7051-7C03-5EEA-417F1A4CA6FB}"/>
                </a:ext>
              </a:extLst>
            </p:cNvPr>
            <p:cNvCxnSpPr>
              <a:stCxn id="32" idx="1"/>
              <a:endCxn id="30"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F45811E5-DA6F-4A60-B8FB-BA3B5FF1841D}"/>
                </a:ext>
              </a:extLst>
            </p:cNvPr>
            <p:cNvCxnSpPr>
              <a:stCxn id="32" idx="1"/>
              <a:endCxn id="33" idx="7"/>
            </p:cNvCxnSpPr>
            <p:nvPr/>
          </p:nvCxnSpPr>
          <p:spPr>
            <a:xfrm flipH="1" flipV="1">
              <a:off x="1154737" y="4182670"/>
              <a:ext cx="1371216" cy="445539"/>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A6192DFF-C360-363F-314A-B2F957BE3CD5}"/>
                </a:ext>
              </a:extLst>
            </p:cNvPr>
            <p:cNvCxnSpPr>
              <a:stCxn id="30" idx="0"/>
              <a:endCxn id="33"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7" name="组合 46">
            <a:extLst>
              <a:ext uri="{FF2B5EF4-FFF2-40B4-BE49-F238E27FC236}">
                <a16:creationId xmlns:a16="http://schemas.microsoft.com/office/drawing/2014/main" id="{3A2F33BC-12AF-4F9E-4EEB-8BDDA3AA676D}"/>
              </a:ext>
            </a:extLst>
          </p:cNvPr>
          <p:cNvGrpSpPr/>
          <p:nvPr/>
        </p:nvGrpSpPr>
        <p:grpSpPr>
          <a:xfrm>
            <a:off x="8969674" y="5082220"/>
            <a:ext cx="1620957" cy="729351"/>
            <a:chOff x="8969674" y="4777294"/>
            <a:chExt cx="1620957" cy="729351"/>
          </a:xfrm>
        </p:grpSpPr>
        <p:sp>
          <p:nvSpPr>
            <p:cNvPr id="44" name="箭头: 右 43">
              <a:extLst>
                <a:ext uri="{FF2B5EF4-FFF2-40B4-BE49-F238E27FC236}">
                  <a16:creationId xmlns:a16="http://schemas.microsoft.com/office/drawing/2014/main" id="{F67407B1-B3F9-A935-8474-4D457223DD62}"/>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D842522B-62AF-E35F-EF96-E047C4F085C9}"/>
                </a:ext>
              </a:extLst>
            </p:cNvPr>
            <p:cNvSpPr txBox="1"/>
            <p:nvPr/>
          </p:nvSpPr>
          <p:spPr>
            <a:xfrm>
              <a:off x="8969674" y="4777294"/>
              <a:ext cx="1620957" cy="307777"/>
            </a:xfrm>
            <a:prstGeom prst="rect">
              <a:avLst/>
            </a:prstGeom>
            <a:noFill/>
          </p:spPr>
          <p:txBody>
            <a:bodyPr wrap="none" rtlCol="0">
              <a:spAutoFit/>
            </a:bodyPr>
            <a:lstStyle/>
            <a:p>
              <a:r>
                <a:rPr lang="ja-JP" altLang="en-US" sz="1400" dirty="0"/>
                <a:t>ドロネー三角分割</a:t>
              </a:r>
              <a:endParaRPr lang="zh-CN" altLang="en-US" sz="1400" dirty="0"/>
            </a:p>
          </p:txBody>
        </p:sp>
        <p:sp>
          <p:nvSpPr>
            <p:cNvPr id="46" name="文本框 45">
              <a:extLst>
                <a:ext uri="{FF2B5EF4-FFF2-40B4-BE49-F238E27FC236}">
                  <a16:creationId xmlns:a16="http://schemas.microsoft.com/office/drawing/2014/main" id="{B8F62F5E-0D68-492F-F983-CC3B03549BB4}"/>
                </a:ext>
              </a:extLst>
            </p:cNvPr>
            <p:cNvSpPr txBox="1"/>
            <p:nvPr/>
          </p:nvSpPr>
          <p:spPr>
            <a:xfrm>
              <a:off x="9219378" y="5198868"/>
              <a:ext cx="1082348" cy="307777"/>
            </a:xfrm>
            <a:prstGeom prst="rect">
              <a:avLst/>
            </a:prstGeom>
            <a:noFill/>
          </p:spPr>
          <p:txBody>
            <a:bodyPr wrap="none" rtlCol="0">
              <a:spAutoFit/>
            </a:bodyPr>
            <a:lstStyle/>
            <a:p>
              <a:r>
                <a:rPr lang="ja-JP" altLang="en-US" sz="1400" dirty="0"/>
                <a:t>ボロノイ図</a:t>
              </a:r>
              <a:endParaRPr lang="zh-CN" altLang="en-US" sz="1400" dirty="0"/>
            </a:p>
          </p:txBody>
        </p:sp>
      </p:grpSp>
      <p:sp>
        <p:nvSpPr>
          <p:cNvPr id="48" name="文本框 47">
            <a:extLst>
              <a:ext uri="{FF2B5EF4-FFF2-40B4-BE49-F238E27FC236}">
                <a16:creationId xmlns:a16="http://schemas.microsoft.com/office/drawing/2014/main" id="{0A60BC88-7F96-BF77-9900-AE09883C3131}"/>
              </a:ext>
            </a:extLst>
          </p:cNvPr>
          <p:cNvSpPr txBox="1"/>
          <p:nvPr/>
        </p:nvSpPr>
        <p:spPr>
          <a:xfrm>
            <a:off x="7806771" y="6250498"/>
            <a:ext cx="1082348" cy="307777"/>
          </a:xfrm>
          <a:prstGeom prst="rect">
            <a:avLst/>
          </a:prstGeom>
          <a:noFill/>
        </p:spPr>
        <p:txBody>
          <a:bodyPr wrap="none" rtlCol="0">
            <a:spAutoFit/>
          </a:bodyPr>
          <a:lstStyle/>
          <a:p>
            <a:r>
              <a:rPr lang="ja-JP" altLang="en-US" sz="1400" dirty="0"/>
              <a:t>完全グラフ</a:t>
            </a:r>
            <a:endParaRPr lang="zh-CN" altLang="en-US" sz="1400" dirty="0"/>
          </a:p>
        </p:txBody>
      </p:sp>
      <p:sp>
        <p:nvSpPr>
          <p:cNvPr id="49" name="文本框 48">
            <a:extLst>
              <a:ext uri="{FF2B5EF4-FFF2-40B4-BE49-F238E27FC236}">
                <a16:creationId xmlns:a16="http://schemas.microsoft.com/office/drawing/2014/main" id="{61A3620F-7E8C-6656-973D-4E5AB7B53FDC}"/>
              </a:ext>
            </a:extLst>
          </p:cNvPr>
          <p:cNvSpPr txBox="1"/>
          <p:nvPr/>
        </p:nvSpPr>
        <p:spPr>
          <a:xfrm>
            <a:off x="10900765" y="6133646"/>
            <a:ext cx="1082348" cy="523220"/>
          </a:xfrm>
          <a:prstGeom prst="rect">
            <a:avLst/>
          </a:prstGeom>
          <a:noFill/>
        </p:spPr>
        <p:txBody>
          <a:bodyPr wrap="none" rtlCol="0">
            <a:spAutoFit/>
          </a:bodyPr>
          <a:lstStyle/>
          <a:p>
            <a:r>
              <a:rPr lang="ja-JP" altLang="en-US" sz="1400" dirty="0"/>
              <a:t>制限された</a:t>
            </a:r>
            <a:endParaRPr lang="en-US" altLang="ja-JP" sz="1400" dirty="0"/>
          </a:p>
          <a:p>
            <a:r>
              <a:rPr lang="ja-JP" altLang="en-US" sz="1400" dirty="0"/>
              <a:t>グラフ</a:t>
            </a:r>
            <a:endParaRPr lang="zh-CN" altLang="en-US" sz="1400" dirty="0"/>
          </a:p>
        </p:txBody>
      </p:sp>
    </p:spTree>
    <p:extLst>
      <p:ext uri="{BB962C8B-B14F-4D97-AF65-F5344CB8AC3E}">
        <p14:creationId xmlns:p14="http://schemas.microsoft.com/office/powerpoint/2010/main" val="2467818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7160935" cy="584775"/>
          </a:xfrm>
          <a:prstGeom prst="rect">
            <a:avLst/>
          </a:prstGeom>
          <a:noFill/>
        </p:spPr>
        <p:txBody>
          <a:bodyPr wrap="none" rtlCol="0">
            <a:spAutoFit/>
          </a:bodyPr>
          <a:lstStyle/>
          <a:p>
            <a:r>
              <a:rPr lang="ja-JP" altLang="en-US" sz="3200" b="1" dirty="0"/>
              <a:t>ボロノイ図　と　ドロネー三角形分割</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A458E13A-8F1A-1FEF-2C9B-52BBE13DCD20}"/>
              </a:ext>
            </a:extLst>
          </p:cNvPr>
          <p:cNvSpPr txBox="1"/>
          <p:nvPr/>
        </p:nvSpPr>
        <p:spPr>
          <a:xfrm>
            <a:off x="316926" y="1188253"/>
            <a:ext cx="5829993" cy="1600438"/>
          </a:xfrm>
          <a:prstGeom prst="rect">
            <a:avLst/>
          </a:prstGeom>
          <a:noFill/>
        </p:spPr>
        <p:txBody>
          <a:bodyPr wrap="square">
            <a:spAutoFit/>
          </a:bodyPr>
          <a:lstStyle/>
          <a:p>
            <a:r>
              <a:rPr lang="ja-JP" altLang="en-US" sz="1400" b="1" dirty="0"/>
              <a:t>ボロノイ図</a:t>
            </a:r>
            <a:endParaRPr lang="en-US" altLang="ja-JP" sz="1400" b="1" dirty="0"/>
          </a:p>
          <a:p>
            <a:endParaRPr lang="en-US" altLang="ja-JP" sz="1400" b="1" dirty="0"/>
          </a:p>
          <a:p>
            <a:r>
              <a:rPr lang="ja-JP" altLang="en-US" sz="1400" dirty="0"/>
              <a:t>平面上で任意に配置された複数の母点に対して、どの母点に最も近いかによって平面上の座標空間を分割することで作成される図のこと</a:t>
            </a:r>
            <a:endParaRPr lang="en-US" altLang="ja-JP" sz="1400" dirty="0"/>
          </a:p>
          <a:p>
            <a:endParaRPr lang="en-US" altLang="zh-CN" sz="1400" dirty="0"/>
          </a:p>
          <a:p>
            <a:r>
              <a:rPr lang="ja-JP" altLang="en-US" sz="1400" dirty="0"/>
              <a:t>例：</a:t>
            </a:r>
            <a:endParaRPr lang="en-US" altLang="ja-JP" sz="1400" dirty="0"/>
          </a:p>
          <a:p>
            <a:r>
              <a:rPr lang="ja-JP" altLang="en-US" sz="1400" dirty="0"/>
              <a:t>ある</a:t>
            </a:r>
            <a:r>
              <a:rPr lang="en-US" altLang="ja-JP" sz="1400" dirty="0"/>
              <a:t>TSP</a:t>
            </a:r>
            <a:r>
              <a:rPr lang="ja-JP" altLang="en-US" sz="1400" dirty="0"/>
              <a:t>インスタンス</a:t>
            </a:r>
            <a:r>
              <a:rPr lang="en-US" altLang="ja-JP" sz="1400" dirty="0"/>
              <a:t>(40)</a:t>
            </a:r>
            <a:r>
              <a:rPr lang="ja-JP" altLang="en-US" sz="1400" dirty="0"/>
              <a:t>に基づいて生成されたボロノイ図の一部分</a:t>
            </a:r>
            <a:endParaRPr lang="zh-CN" altLang="en-US" sz="1400" dirty="0"/>
          </a:p>
        </p:txBody>
      </p:sp>
      <p:grpSp>
        <p:nvGrpSpPr>
          <p:cNvPr id="44" name="组合 43">
            <a:extLst>
              <a:ext uri="{FF2B5EF4-FFF2-40B4-BE49-F238E27FC236}">
                <a16:creationId xmlns:a16="http://schemas.microsoft.com/office/drawing/2014/main" id="{C2ABC362-47AB-979C-2301-862C72FB087D}"/>
              </a:ext>
            </a:extLst>
          </p:cNvPr>
          <p:cNvGrpSpPr/>
          <p:nvPr/>
        </p:nvGrpSpPr>
        <p:grpSpPr>
          <a:xfrm>
            <a:off x="446043" y="3127166"/>
            <a:ext cx="4667150" cy="2402413"/>
            <a:chOff x="446618" y="2889253"/>
            <a:chExt cx="4667150" cy="2402413"/>
          </a:xfrm>
        </p:grpSpPr>
        <p:pic>
          <p:nvPicPr>
            <p:cNvPr id="11" name="图片 10">
              <a:extLst>
                <a:ext uri="{FF2B5EF4-FFF2-40B4-BE49-F238E27FC236}">
                  <a16:creationId xmlns:a16="http://schemas.microsoft.com/office/drawing/2014/main" id="{AC18522C-3445-4455-BFF4-E13A9D097744}"/>
                </a:ext>
              </a:extLst>
            </p:cNvPr>
            <p:cNvPicPr>
              <a:picLocks noChangeAspect="1"/>
            </p:cNvPicPr>
            <p:nvPr/>
          </p:nvPicPr>
          <p:blipFill rotWithShape="1">
            <a:blip r:embed="rId2">
              <a:extLst>
                <a:ext uri="{28A0092B-C50C-407E-A947-70E740481C1C}">
                  <a14:useLocalDpi xmlns:a14="http://schemas.microsoft.com/office/drawing/2010/main" val="0"/>
                </a:ext>
              </a:extLst>
            </a:blip>
            <a:srcRect l="569" t="1406" r="684" b="733"/>
            <a:stretch/>
          </p:blipFill>
          <p:spPr>
            <a:xfrm>
              <a:off x="446618" y="2889253"/>
              <a:ext cx="3232150" cy="2402413"/>
            </a:xfrm>
            <a:prstGeom prst="rect">
              <a:avLst/>
            </a:prstGeom>
          </p:spPr>
        </p:pic>
        <p:sp>
          <p:nvSpPr>
            <p:cNvPr id="13" name="椭圆 12">
              <a:extLst>
                <a:ext uri="{FF2B5EF4-FFF2-40B4-BE49-F238E27FC236}">
                  <a16:creationId xmlns:a16="http://schemas.microsoft.com/office/drawing/2014/main" id="{E18015D1-4528-8ACE-DCCD-DB58DDEA7EDF}"/>
                </a:ext>
              </a:extLst>
            </p:cNvPr>
            <p:cNvSpPr/>
            <p:nvPr/>
          </p:nvSpPr>
          <p:spPr>
            <a:xfrm>
              <a:off x="3133717" y="480233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6C4DDCEA-8A44-3292-867C-24C79B898BEF}"/>
                </a:ext>
              </a:extLst>
            </p:cNvPr>
            <p:cNvCxnSpPr>
              <a:cxnSpLocks/>
              <a:stCxn id="13" idx="6"/>
              <a:endCxn id="18" idx="1"/>
            </p:cNvCxnSpPr>
            <p:nvPr/>
          </p:nvCxnSpPr>
          <p:spPr>
            <a:xfrm>
              <a:off x="3240397" y="4855670"/>
              <a:ext cx="765375"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2819FE25-15A8-6365-983C-F370E2DCADC8}"/>
                </a:ext>
              </a:extLst>
            </p:cNvPr>
            <p:cNvSpPr txBox="1"/>
            <p:nvPr/>
          </p:nvSpPr>
          <p:spPr>
            <a:xfrm>
              <a:off x="4005772" y="4717170"/>
              <a:ext cx="492443" cy="276999"/>
            </a:xfrm>
            <a:prstGeom prst="rect">
              <a:avLst/>
            </a:prstGeom>
            <a:noFill/>
            <a:ln>
              <a:solidFill>
                <a:schemeClr val="tx1"/>
              </a:solidFill>
            </a:ln>
          </p:spPr>
          <p:txBody>
            <a:bodyPr wrap="none" rtlCol="0">
              <a:spAutoFit/>
            </a:bodyPr>
            <a:lstStyle/>
            <a:p>
              <a:r>
                <a:rPr lang="ja-JP" altLang="en-US" sz="1200" dirty="0"/>
                <a:t>母点</a:t>
              </a:r>
              <a:endParaRPr lang="zh-CN" altLang="en-US" sz="1200" dirty="0"/>
            </a:p>
          </p:txBody>
        </p:sp>
        <p:cxnSp>
          <p:nvCxnSpPr>
            <p:cNvPr id="4" name="直接箭头连接符 3">
              <a:extLst>
                <a:ext uri="{FF2B5EF4-FFF2-40B4-BE49-F238E27FC236}">
                  <a16:creationId xmlns:a16="http://schemas.microsoft.com/office/drawing/2014/main" id="{7CCA050A-741D-44B0-E8A2-9BA730A593E9}"/>
                </a:ext>
              </a:extLst>
            </p:cNvPr>
            <p:cNvCxnSpPr>
              <a:cxnSpLocks/>
              <a:endCxn id="5" idx="1"/>
            </p:cNvCxnSpPr>
            <p:nvPr/>
          </p:nvCxnSpPr>
          <p:spPr>
            <a:xfrm>
              <a:off x="3462867" y="4322799"/>
              <a:ext cx="543203"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5" name="文本框 4">
              <a:extLst>
                <a:ext uri="{FF2B5EF4-FFF2-40B4-BE49-F238E27FC236}">
                  <a16:creationId xmlns:a16="http://schemas.microsoft.com/office/drawing/2014/main" id="{014F10CD-39ED-D11A-1F7E-0BB708E2D90D}"/>
                </a:ext>
              </a:extLst>
            </p:cNvPr>
            <p:cNvSpPr txBox="1"/>
            <p:nvPr/>
          </p:nvSpPr>
          <p:spPr>
            <a:xfrm>
              <a:off x="4006070" y="4184299"/>
              <a:ext cx="954107" cy="276999"/>
            </a:xfrm>
            <a:prstGeom prst="rect">
              <a:avLst/>
            </a:prstGeom>
            <a:noFill/>
            <a:ln>
              <a:solidFill>
                <a:schemeClr val="tx1"/>
              </a:solidFill>
            </a:ln>
          </p:spPr>
          <p:txBody>
            <a:bodyPr wrap="none" rtlCol="0">
              <a:spAutoFit/>
            </a:bodyPr>
            <a:lstStyle/>
            <a:p>
              <a:r>
                <a:rPr lang="ja-JP" altLang="en-US" sz="1200" dirty="0"/>
                <a:t>ボロノイ辺</a:t>
              </a:r>
              <a:endParaRPr lang="zh-CN" altLang="en-US" sz="1200" dirty="0"/>
            </a:p>
          </p:txBody>
        </p:sp>
        <p:cxnSp>
          <p:nvCxnSpPr>
            <p:cNvPr id="9" name="直接箭头连接符 8">
              <a:extLst>
                <a:ext uri="{FF2B5EF4-FFF2-40B4-BE49-F238E27FC236}">
                  <a16:creationId xmlns:a16="http://schemas.microsoft.com/office/drawing/2014/main" id="{7101740D-5625-0924-6536-53A40B30932E}"/>
                </a:ext>
              </a:extLst>
            </p:cNvPr>
            <p:cNvCxnSpPr>
              <a:cxnSpLocks/>
              <a:stCxn id="10" idx="6"/>
              <a:endCxn id="16" idx="1"/>
            </p:cNvCxnSpPr>
            <p:nvPr/>
          </p:nvCxnSpPr>
          <p:spPr>
            <a:xfrm>
              <a:off x="3122394" y="3088960"/>
              <a:ext cx="883378"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0" name="椭圆 9">
              <a:extLst>
                <a:ext uri="{FF2B5EF4-FFF2-40B4-BE49-F238E27FC236}">
                  <a16:creationId xmlns:a16="http://schemas.microsoft.com/office/drawing/2014/main" id="{1FE5724D-56CB-3CED-4048-BAC5E6CBE4CF}"/>
                </a:ext>
              </a:extLst>
            </p:cNvPr>
            <p:cNvSpPr/>
            <p:nvPr/>
          </p:nvSpPr>
          <p:spPr>
            <a:xfrm>
              <a:off x="3015714" y="303562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C88AAFF3-DB82-DB19-6AFC-4F487251A6BE}"/>
                </a:ext>
              </a:extLst>
            </p:cNvPr>
            <p:cNvSpPr txBox="1"/>
            <p:nvPr/>
          </p:nvSpPr>
          <p:spPr>
            <a:xfrm>
              <a:off x="4005772" y="2950460"/>
              <a:ext cx="1107996" cy="276999"/>
            </a:xfrm>
            <a:prstGeom prst="rect">
              <a:avLst/>
            </a:prstGeom>
            <a:noFill/>
            <a:ln>
              <a:solidFill>
                <a:schemeClr val="tx1"/>
              </a:solidFill>
            </a:ln>
          </p:spPr>
          <p:txBody>
            <a:bodyPr wrap="none" rtlCol="0">
              <a:spAutoFit/>
            </a:bodyPr>
            <a:lstStyle/>
            <a:p>
              <a:r>
                <a:rPr lang="ja-JP" altLang="en-US" sz="1200" dirty="0"/>
                <a:t>ボロノイ頂点</a:t>
              </a:r>
              <a:endParaRPr lang="zh-CN" altLang="en-US" sz="1200" dirty="0"/>
            </a:p>
          </p:txBody>
        </p:sp>
        <p:sp>
          <p:nvSpPr>
            <p:cNvPr id="40" name="任意多边形: 形状 39">
              <a:extLst>
                <a:ext uri="{FF2B5EF4-FFF2-40B4-BE49-F238E27FC236}">
                  <a16:creationId xmlns:a16="http://schemas.microsoft.com/office/drawing/2014/main" id="{AFE51AA7-F77B-269D-2787-F60E698F0195}"/>
                </a:ext>
              </a:extLst>
            </p:cNvPr>
            <p:cNvSpPr/>
            <p:nvPr/>
          </p:nvSpPr>
          <p:spPr>
            <a:xfrm>
              <a:off x="1817688" y="3228975"/>
              <a:ext cx="874712" cy="965200"/>
            </a:xfrm>
            <a:custGeom>
              <a:avLst/>
              <a:gdLst>
                <a:gd name="connsiteX0" fmla="*/ 147637 w 874712"/>
                <a:gd name="connsiteY0" fmla="*/ 34925 h 965200"/>
                <a:gd name="connsiteX1" fmla="*/ 147637 w 874712"/>
                <a:gd name="connsiteY1" fmla="*/ 34925 h 965200"/>
                <a:gd name="connsiteX2" fmla="*/ 160337 w 874712"/>
                <a:gd name="connsiteY2" fmla="*/ 28575 h 965200"/>
                <a:gd name="connsiteX3" fmla="*/ 169862 w 874712"/>
                <a:gd name="connsiteY3" fmla="*/ 20638 h 965200"/>
                <a:gd name="connsiteX4" fmla="*/ 179387 w 874712"/>
                <a:gd name="connsiteY4" fmla="*/ 17463 h 965200"/>
                <a:gd name="connsiteX5" fmla="*/ 187325 w 874712"/>
                <a:gd name="connsiteY5" fmla="*/ 14288 h 965200"/>
                <a:gd name="connsiteX6" fmla="*/ 198437 w 874712"/>
                <a:gd name="connsiteY6" fmla="*/ 12700 h 965200"/>
                <a:gd name="connsiteX7" fmla="*/ 214312 w 874712"/>
                <a:gd name="connsiteY7" fmla="*/ 9525 h 965200"/>
                <a:gd name="connsiteX8" fmla="*/ 227012 w 874712"/>
                <a:gd name="connsiteY8" fmla="*/ 6350 h 965200"/>
                <a:gd name="connsiteX9" fmla="*/ 233362 w 874712"/>
                <a:gd name="connsiteY9" fmla="*/ 0 h 965200"/>
                <a:gd name="connsiteX10" fmla="*/ 665162 w 874712"/>
                <a:gd name="connsiteY10" fmla="*/ 257175 h 965200"/>
                <a:gd name="connsiteX11" fmla="*/ 869950 w 874712"/>
                <a:gd name="connsiteY11" fmla="*/ 584200 h 965200"/>
                <a:gd name="connsiteX12" fmla="*/ 874712 w 874712"/>
                <a:gd name="connsiteY12" fmla="*/ 601663 h 965200"/>
                <a:gd name="connsiteX13" fmla="*/ 831850 w 874712"/>
                <a:gd name="connsiteY13" fmla="*/ 708025 h 965200"/>
                <a:gd name="connsiteX14" fmla="*/ 133350 w 874712"/>
                <a:gd name="connsiteY14" fmla="*/ 965200 h 965200"/>
                <a:gd name="connsiteX15" fmla="*/ 0 w 874712"/>
                <a:gd name="connsiteY15" fmla="*/ 842963 h 965200"/>
                <a:gd name="connsiteX16" fmla="*/ 147637 w 874712"/>
                <a:gd name="connsiteY16" fmla="*/ 34925 h 96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4712" h="965200">
                  <a:moveTo>
                    <a:pt x="147637" y="34925"/>
                  </a:moveTo>
                  <a:lnTo>
                    <a:pt x="147637" y="34925"/>
                  </a:lnTo>
                  <a:cubicBezTo>
                    <a:pt x="151870" y="32808"/>
                    <a:pt x="156356" y="31134"/>
                    <a:pt x="160337" y="28575"/>
                  </a:cubicBezTo>
                  <a:cubicBezTo>
                    <a:pt x="163813" y="26340"/>
                    <a:pt x="166292" y="22720"/>
                    <a:pt x="169862" y="20638"/>
                  </a:cubicBezTo>
                  <a:cubicBezTo>
                    <a:pt x="172753" y="18952"/>
                    <a:pt x="176242" y="18607"/>
                    <a:pt x="179387" y="17463"/>
                  </a:cubicBezTo>
                  <a:cubicBezTo>
                    <a:pt x="182065" y="16489"/>
                    <a:pt x="184560" y="14979"/>
                    <a:pt x="187325" y="14288"/>
                  </a:cubicBezTo>
                  <a:cubicBezTo>
                    <a:pt x="190955" y="13380"/>
                    <a:pt x="194739" y="13269"/>
                    <a:pt x="198437" y="12700"/>
                  </a:cubicBezTo>
                  <a:cubicBezTo>
                    <a:pt x="213630" y="10363"/>
                    <a:pt x="202456" y="12159"/>
                    <a:pt x="214312" y="9525"/>
                  </a:cubicBezTo>
                  <a:cubicBezTo>
                    <a:pt x="225810" y="6970"/>
                    <a:pt x="218500" y="9188"/>
                    <a:pt x="227012" y="6350"/>
                  </a:cubicBezTo>
                  <a:lnTo>
                    <a:pt x="233362" y="0"/>
                  </a:lnTo>
                  <a:lnTo>
                    <a:pt x="665162" y="257175"/>
                  </a:lnTo>
                  <a:lnTo>
                    <a:pt x="869950" y="584200"/>
                  </a:lnTo>
                  <a:lnTo>
                    <a:pt x="874712" y="601663"/>
                  </a:lnTo>
                  <a:lnTo>
                    <a:pt x="831850" y="708025"/>
                  </a:lnTo>
                  <a:lnTo>
                    <a:pt x="133350" y="965200"/>
                  </a:lnTo>
                  <a:lnTo>
                    <a:pt x="0" y="842963"/>
                  </a:lnTo>
                  <a:lnTo>
                    <a:pt x="147637" y="34925"/>
                  </a:lnTo>
                  <a:close/>
                </a:path>
              </a:pathLst>
            </a:custGeom>
            <a:solidFill>
              <a:schemeClr val="accent1">
                <a:lumMod val="40000"/>
                <a:lumOff val="60000"/>
                <a:alpha val="50000"/>
              </a:schemeClr>
            </a:solidFill>
            <a:ln w="9525">
              <a:solidFill>
                <a:schemeClr val="accent1">
                  <a:alpha val="50000"/>
                </a:schemeClr>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箭头连接符 40">
              <a:extLst>
                <a:ext uri="{FF2B5EF4-FFF2-40B4-BE49-F238E27FC236}">
                  <a16:creationId xmlns:a16="http://schemas.microsoft.com/office/drawing/2014/main" id="{33378413-4E84-F920-454D-E2D212B1911D}"/>
                </a:ext>
              </a:extLst>
            </p:cNvPr>
            <p:cNvCxnSpPr>
              <a:cxnSpLocks/>
            </p:cNvCxnSpPr>
            <p:nvPr/>
          </p:nvCxnSpPr>
          <p:spPr>
            <a:xfrm>
              <a:off x="2491938" y="3755710"/>
              <a:ext cx="1513834"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83F642A6-96D6-5A72-0A9E-349133D07ACD}"/>
                </a:ext>
              </a:extLst>
            </p:cNvPr>
            <p:cNvSpPr txBox="1"/>
            <p:nvPr/>
          </p:nvSpPr>
          <p:spPr>
            <a:xfrm>
              <a:off x="4004404" y="3617210"/>
              <a:ext cx="1107996" cy="276999"/>
            </a:xfrm>
            <a:prstGeom prst="rect">
              <a:avLst/>
            </a:prstGeom>
            <a:noFill/>
            <a:ln>
              <a:solidFill>
                <a:schemeClr val="tx1"/>
              </a:solidFill>
            </a:ln>
          </p:spPr>
          <p:txBody>
            <a:bodyPr wrap="none" rtlCol="0">
              <a:spAutoFit/>
            </a:bodyPr>
            <a:lstStyle/>
            <a:p>
              <a:r>
                <a:rPr lang="ja-JP" altLang="en-US" sz="1200" dirty="0"/>
                <a:t>ボロノイ領域</a:t>
              </a:r>
              <a:endParaRPr lang="zh-CN" altLang="en-US" sz="1200" dirty="0"/>
            </a:p>
          </p:txBody>
        </p:sp>
      </p:grpSp>
      <p:sp>
        <p:nvSpPr>
          <p:cNvPr id="45" name="文本框 44">
            <a:extLst>
              <a:ext uri="{FF2B5EF4-FFF2-40B4-BE49-F238E27FC236}">
                <a16:creationId xmlns:a16="http://schemas.microsoft.com/office/drawing/2014/main" id="{EF82DFE2-CB65-19D3-896A-E1A8E91F00C8}"/>
              </a:ext>
            </a:extLst>
          </p:cNvPr>
          <p:cNvSpPr txBox="1"/>
          <p:nvPr/>
        </p:nvSpPr>
        <p:spPr>
          <a:xfrm>
            <a:off x="6167120" y="1076069"/>
            <a:ext cx="5829993" cy="1815882"/>
          </a:xfrm>
          <a:prstGeom prst="rect">
            <a:avLst/>
          </a:prstGeom>
          <a:noFill/>
        </p:spPr>
        <p:txBody>
          <a:bodyPr wrap="square">
            <a:spAutoFit/>
          </a:bodyPr>
          <a:lstStyle/>
          <a:p>
            <a:r>
              <a:rPr lang="ja-JP" altLang="en-US" sz="1400" b="1" dirty="0"/>
              <a:t>ドロネー三角形分割</a:t>
            </a:r>
            <a:endParaRPr lang="en-US" altLang="ja-JP" sz="1400" b="1" dirty="0"/>
          </a:p>
          <a:p>
            <a:endParaRPr lang="en-US" altLang="ja-JP" sz="1400" b="1" dirty="0"/>
          </a:p>
          <a:p>
            <a:r>
              <a:rPr lang="ja-JP" altLang="en-US" sz="1400" dirty="0"/>
              <a:t>ドロネー三角形分割とボロノイ図は双対である</a:t>
            </a:r>
            <a:endParaRPr lang="en-US" altLang="ja-JP" sz="1400" dirty="0"/>
          </a:p>
          <a:p>
            <a:r>
              <a:rPr lang="ja-JP" altLang="en-US" sz="1400" dirty="0"/>
              <a:t>ボロノイ図で隣接する二つの領域に属する母点をつなぐとドロネー三角分割になる</a:t>
            </a:r>
            <a:endParaRPr lang="en-US" altLang="ja-JP" sz="1400" dirty="0"/>
          </a:p>
          <a:p>
            <a:endParaRPr lang="en-US" altLang="ja-JP" sz="1400" dirty="0"/>
          </a:p>
          <a:p>
            <a:r>
              <a:rPr lang="ja-JP" altLang="en-US" sz="1400" dirty="0"/>
              <a:t>例：</a:t>
            </a:r>
            <a:endParaRPr lang="en-US" altLang="ja-JP" sz="1400" dirty="0"/>
          </a:p>
          <a:p>
            <a:r>
              <a:rPr lang="ja-JP" altLang="en-US" sz="1400" dirty="0"/>
              <a:t>左側のボロノイ図から得られたドロネー三角形分割の一部分</a:t>
            </a:r>
            <a:endParaRPr lang="en-US" altLang="ja-JP" sz="1400" dirty="0"/>
          </a:p>
        </p:txBody>
      </p:sp>
      <p:grpSp>
        <p:nvGrpSpPr>
          <p:cNvPr id="157" name="组合 156">
            <a:extLst>
              <a:ext uri="{FF2B5EF4-FFF2-40B4-BE49-F238E27FC236}">
                <a16:creationId xmlns:a16="http://schemas.microsoft.com/office/drawing/2014/main" id="{D0C08E05-98B7-A452-1DE0-A1C2D6ACE1FB}"/>
              </a:ext>
            </a:extLst>
          </p:cNvPr>
          <p:cNvGrpSpPr/>
          <p:nvPr/>
        </p:nvGrpSpPr>
        <p:grpSpPr>
          <a:xfrm>
            <a:off x="7078808" y="2919036"/>
            <a:ext cx="3232150" cy="2402413"/>
            <a:chOff x="6398525" y="2997202"/>
            <a:chExt cx="3232150" cy="2402413"/>
          </a:xfrm>
        </p:grpSpPr>
        <p:grpSp>
          <p:nvGrpSpPr>
            <p:cNvPr id="153" name="组合 152">
              <a:extLst>
                <a:ext uri="{FF2B5EF4-FFF2-40B4-BE49-F238E27FC236}">
                  <a16:creationId xmlns:a16="http://schemas.microsoft.com/office/drawing/2014/main" id="{C4DECD24-CE9F-0540-E96B-3C8D23ACF5B2}"/>
                </a:ext>
              </a:extLst>
            </p:cNvPr>
            <p:cNvGrpSpPr/>
            <p:nvPr/>
          </p:nvGrpSpPr>
          <p:grpSpPr>
            <a:xfrm>
              <a:off x="6398525" y="2997202"/>
              <a:ext cx="3232150" cy="2402413"/>
              <a:chOff x="6340467" y="2997203"/>
              <a:chExt cx="3232150" cy="2402413"/>
            </a:xfrm>
          </p:grpSpPr>
          <p:pic>
            <p:nvPicPr>
              <p:cNvPr id="21" name="图片 20">
                <a:extLst>
                  <a:ext uri="{FF2B5EF4-FFF2-40B4-BE49-F238E27FC236}">
                    <a16:creationId xmlns:a16="http://schemas.microsoft.com/office/drawing/2014/main" id="{62859971-EB3A-7E53-E131-031513A73BAE}"/>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47" name="直接连接符 46">
                <a:extLst>
                  <a:ext uri="{FF2B5EF4-FFF2-40B4-BE49-F238E27FC236}">
                    <a16:creationId xmlns:a16="http://schemas.microsoft.com/office/drawing/2014/main" id="{E9472AF5-9F29-7E90-6FB3-233691F72F34}"/>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AB6DBAF4-4407-CF80-2A4F-0257FDD82575}"/>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0DEDCABE-976D-D13E-EF30-57FC450703C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B89C47F-7F1F-236F-383E-6AE3D971B432}"/>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0" name="直接连接符 59">
                <a:extLst>
                  <a:ext uri="{FF2B5EF4-FFF2-40B4-BE49-F238E27FC236}">
                    <a16:creationId xmlns:a16="http://schemas.microsoft.com/office/drawing/2014/main" id="{B648DE79-4DE3-46B8-50D3-17F0130AB932}"/>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D8D266B7-FF45-59AE-1528-A4C6DA4B4ECA}"/>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BC001C4-B957-CA3B-3B3F-7F7F6DBADCAD}"/>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4AB46134-9935-A895-5562-37BF51E1E257}"/>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A4C7479D-C32F-A690-C8DD-A17616D368C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7511E28E-7F77-473E-EC04-A6FDD3AAAC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F06A485F-029A-F64A-E84E-F1EC506A85CE}"/>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D30D786B-5F40-7E41-32F8-14382CCBDF52}"/>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AC7E2F95-A697-53EF-9C07-95FE7BC517D9}"/>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C8AD7095-1B63-A3CD-06BD-6E75347471F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F624210D-39F2-B7D7-4591-83F451B8AEB2}"/>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F34050C7-7E3C-0432-7423-CE265884314C}"/>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F615F3A1-C2D1-11ED-918C-E0C328936BD5}"/>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0" name="直接连接符 99">
                <a:extLst>
                  <a:ext uri="{FF2B5EF4-FFF2-40B4-BE49-F238E27FC236}">
                    <a16:creationId xmlns:a16="http://schemas.microsoft.com/office/drawing/2014/main" id="{13C30E87-EFF9-7863-4C69-135F59231B86}"/>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3" name="直接连接符 102">
                <a:extLst>
                  <a:ext uri="{FF2B5EF4-FFF2-40B4-BE49-F238E27FC236}">
                    <a16:creationId xmlns:a16="http://schemas.microsoft.com/office/drawing/2014/main" id="{BE1BC9AE-6C60-5968-61D5-E3D982309EBD}"/>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6" name="直接连接符 105">
                <a:extLst>
                  <a:ext uri="{FF2B5EF4-FFF2-40B4-BE49-F238E27FC236}">
                    <a16:creationId xmlns:a16="http://schemas.microsoft.com/office/drawing/2014/main" id="{8C997559-14FC-2DA6-77E2-76A838BAD774}"/>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9" name="直接连接符 108">
                <a:extLst>
                  <a:ext uri="{FF2B5EF4-FFF2-40B4-BE49-F238E27FC236}">
                    <a16:creationId xmlns:a16="http://schemas.microsoft.com/office/drawing/2014/main" id="{9A3A5B50-D735-EE87-6979-BD1B3497530F}"/>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17" name="直接连接符 116">
                <a:extLst>
                  <a:ext uri="{FF2B5EF4-FFF2-40B4-BE49-F238E27FC236}">
                    <a16:creationId xmlns:a16="http://schemas.microsoft.com/office/drawing/2014/main" id="{18DB3DFE-7809-013E-7DF5-F44818554916}"/>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0" name="直接连接符 119">
                <a:extLst>
                  <a:ext uri="{FF2B5EF4-FFF2-40B4-BE49-F238E27FC236}">
                    <a16:creationId xmlns:a16="http://schemas.microsoft.com/office/drawing/2014/main" id="{3CEEECCF-37EB-BA4E-2B29-2936BB4BB9DD}"/>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3" name="直接连接符 122">
                <a:extLst>
                  <a:ext uri="{FF2B5EF4-FFF2-40B4-BE49-F238E27FC236}">
                    <a16:creationId xmlns:a16="http://schemas.microsoft.com/office/drawing/2014/main" id="{0FF761DE-0E7F-A6AF-EB37-840531D3B8CA}"/>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6" name="直接连接符 125">
                <a:extLst>
                  <a:ext uri="{FF2B5EF4-FFF2-40B4-BE49-F238E27FC236}">
                    <a16:creationId xmlns:a16="http://schemas.microsoft.com/office/drawing/2014/main" id="{E8BC0E3D-BBD4-4598-B84E-59F470191658}"/>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9" name="直接连接符 128">
                <a:extLst>
                  <a:ext uri="{FF2B5EF4-FFF2-40B4-BE49-F238E27FC236}">
                    <a16:creationId xmlns:a16="http://schemas.microsoft.com/office/drawing/2014/main" id="{6A6EE931-8A7F-8F3E-A885-5CE97F68D79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2" name="直接连接符 131">
                <a:extLst>
                  <a:ext uri="{FF2B5EF4-FFF2-40B4-BE49-F238E27FC236}">
                    <a16:creationId xmlns:a16="http://schemas.microsoft.com/office/drawing/2014/main" id="{7D4F3889-30F8-6B65-4319-B7E541878CE9}"/>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5" name="直接连接符 134">
                <a:extLst>
                  <a:ext uri="{FF2B5EF4-FFF2-40B4-BE49-F238E27FC236}">
                    <a16:creationId xmlns:a16="http://schemas.microsoft.com/office/drawing/2014/main" id="{3F42CDCF-D0A2-D8BC-193C-8E151D3E957E}"/>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8" name="直接连接符 137">
                <a:extLst>
                  <a:ext uri="{FF2B5EF4-FFF2-40B4-BE49-F238E27FC236}">
                    <a16:creationId xmlns:a16="http://schemas.microsoft.com/office/drawing/2014/main" id="{B2831386-CC50-6B7C-C5C8-FB95E6751BA1}"/>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1" name="直接连接符 140">
                <a:extLst>
                  <a:ext uri="{FF2B5EF4-FFF2-40B4-BE49-F238E27FC236}">
                    <a16:creationId xmlns:a16="http://schemas.microsoft.com/office/drawing/2014/main" id="{DC93BFF2-712B-66C6-73EE-46B86CDBAAF3}"/>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4" name="直接连接符 143">
                <a:extLst>
                  <a:ext uri="{FF2B5EF4-FFF2-40B4-BE49-F238E27FC236}">
                    <a16:creationId xmlns:a16="http://schemas.microsoft.com/office/drawing/2014/main" id="{970A9BC6-24ED-7994-59F1-213C9813F018}"/>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ACFBF63E-9BF0-F0F0-1BD9-BB9389F16BD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0" name="直接连接符 149">
                <a:extLst>
                  <a:ext uri="{FF2B5EF4-FFF2-40B4-BE49-F238E27FC236}">
                    <a16:creationId xmlns:a16="http://schemas.microsoft.com/office/drawing/2014/main" id="{6CC7D2FD-C227-F754-7CA9-DE535E9B7DE7}"/>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4" name="直接连接符 153">
              <a:extLst>
                <a:ext uri="{FF2B5EF4-FFF2-40B4-BE49-F238E27FC236}">
                  <a16:creationId xmlns:a16="http://schemas.microsoft.com/office/drawing/2014/main" id="{20B64EC4-708E-43E9-D816-113E0DF28471}"/>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159" name="文本框 158">
            <a:extLst>
              <a:ext uri="{FF2B5EF4-FFF2-40B4-BE49-F238E27FC236}">
                <a16:creationId xmlns:a16="http://schemas.microsoft.com/office/drawing/2014/main" id="{A76BD0B6-5BE2-B515-518E-A41DF6C3D541}"/>
              </a:ext>
            </a:extLst>
          </p:cNvPr>
          <p:cNvSpPr txBox="1"/>
          <p:nvPr/>
        </p:nvSpPr>
        <p:spPr>
          <a:xfrm>
            <a:off x="6077208" y="5442100"/>
            <a:ext cx="6168820" cy="1323439"/>
          </a:xfrm>
          <a:prstGeom prst="rect">
            <a:avLst/>
          </a:prstGeom>
          <a:noFill/>
        </p:spPr>
        <p:txBody>
          <a:bodyPr wrap="square">
            <a:spAutoFit/>
          </a:bodyPr>
          <a:lstStyle/>
          <a:p>
            <a:pPr marL="285750" indent="-285750">
              <a:buFont typeface="Wingdings" panose="05000000000000000000" pitchFamily="2" charset="2"/>
              <a:buChar char="Ø"/>
            </a:pPr>
            <a:r>
              <a:rPr lang="ja-JP" altLang="en-US" sz="1600" b="0" i="0" dirty="0">
                <a:solidFill>
                  <a:srgbClr val="000000"/>
                </a:solidFill>
                <a:effectLst/>
                <a:latin typeface="HaranoAjiMincho-Regular-Identity-H"/>
              </a:rPr>
              <a:t>最適巡回路が必ずしもドロネー三角形分割に含まれるわけではない</a:t>
            </a:r>
            <a:r>
              <a:rPr lang="ja-JP" altLang="en-US" sz="1400" dirty="0"/>
              <a:t> </a:t>
            </a:r>
            <a:r>
              <a:rPr lang="en-US" altLang="ja-JP" sz="1400" baseline="30000" dirty="0"/>
              <a:t>[1]</a:t>
            </a:r>
            <a:br>
              <a:rPr lang="ja-JP" altLang="en-US" sz="1400" dirty="0"/>
            </a:br>
            <a:endParaRPr lang="en-US" altLang="ja-JP" sz="1400" dirty="0"/>
          </a:p>
          <a:p>
            <a:r>
              <a:rPr lang="ja-JP" altLang="en-US" sz="1600" dirty="0"/>
              <a:t>最適巡回路がグラフに含まれるようにするために</a:t>
            </a:r>
            <a:endParaRPr lang="en-US" altLang="ja-JP" sz="1600" dirty="0"/>
          </a:p>
          <a:p>
            <a:r>
              <a:rPr lang="ja-JP" altLang="en-US" sz="1600" dirty="0"/>
              <a:t>ボロノイ図に基づく</a:t>
            </a:r>
            <a:r>
              <a:rPr lang="ja-JP" altLang="en-US" sz="1600" b="1" dirty="0"/>
              <a:t>辺を加える</a:t>
            </a:r>
            <a:r>
              <a:rPr lang="ja-JP" altLang="en-US" sz="1600" dirty="0"/>
              <a:t>手法を提案する</a:t>
            </a:r>
            <a:endParaRPr lang="en-US" altLang="ja-JP" sz="1600" dirty="0"/>
          </a:p>
        </p:txBody>
      </p:sp>
      <p:sp>
        <p:nvSpPr>
          <p:cNvPr id="8" name="文本框 7">
            <a:extLst>
              <a:ext uri="{FF2B5EF4-FFF2-40B4-BE49-F238E27FC236}">
                <a16:creationId xmlns:a16="http://schemas.microsoft.com/office/drawing/2014/main" id="{E3AED02D-BEEB-105A-C49F-47136515B170}"/>
              </a:ext>
            </a:extLst>
          </p:cNvPr>
          <p:cNvSpPr txBox="1"/>
          <p:nvPr/>
        </p:nvSpPr>
        <p:spPr>
          <a:xfrm>
            <a:off x="0" y="6246882"/>
            <a:ext cx="4959602" cy="600164"/>
          </a:xfrm>
          <a:prstGeom prst="rect">
            <a:avLst/>
          </a:prstGeom>
          <a:noFill/>
        </p:spPr>
        <p:txBody>
          <a:bodyPr wrap="square">
            <a:spAutoFit/>
          </a:bodyPr>
          <a:lstStyle/>
          <a:p>
            <a:r>
              <a:rPr lang="en-US" altLang="zh-CN" sz="1100" dirty="0"/>
              <a:t>[1] </a:t>
            </a:r>
            <a:r>
              <a:rPr lang="en-US" altLang="zh-CN" sz="1100" dirty="0" err="1"/>
              <a:t>Dillencourt</a:t>
            </a:r>
            <a:r>
              <a:rPr lang="en-US" altLang="zh-CN" sz="1100" dirty="0"/>
              <a:t>, Michael B. "Traveling salesman cycles are not always subgraphs of Delaunay triangulations or of minimum weight triangulations." Information Processing Letters 24.5 (1987): 339-342.</a:t>
            </a:r>
            <a:endParaRPr lang="zh-CN" altLang="en-US" sz="1100" dirty="0"/>
          </a:p>
        </p:txBody>
      </p:sp>
    </p:spTree>
    <p:extLst>
      <p:ext uri="{BB962C8B-B14F-4D97-AF65-F5344CB8AC3E}">
        <p14:creationId xmlns:p14="http://schemas.microsoft.com/office/powerpoint/2010/main" val="1713641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483646" cy="584775"/>
          </a:xfrm>
          <a:prstGeom prst="rect">
            <a:avLst/>
          </a:prstGeom>
          <a:noFill/>
        </p:spPr>
        <p:txBody>
          <a:bodyPr wrap="none" rtlCol="0">
            <a:spAutoFit/>
          </a:bodyPr>
          <a:lstStyle/>
          <a:p>
            <a:r>
              <a:rPr lang="ja-JP" altLang="en-US" sz="3200" b="1" dirty="0"/>
              <a:t>提案手法</a:t>
            </a:r>
            <a:r>
              <a:rPr lang="en-US" altLang="ja-JP" sz="3200" b="1" dirty="0"/>
              <a:t>(</a:t>
            </a:r>
            <a:r>
              <a:rPr lang="en-US" altLang="ja-JP" sz="3200" b="1" dirty="0" err="1"/>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452355" y="1692549"/>
            <a:ext cx="3504486" cy="30777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ドロネー三角形分割</a:t>
            </a:r>
            <a:r>
              <a:rPr lang="ja-JP" altLang="en-US" sz="1400" dirty="0"/>
              <a:t>自身（</a:t>
            </a:r>
            <a:r>
              <a:rPr lang="en-US" altLang="ja-JP" sz="1400" dirty="0" err="1"/>
              <a:t>delaunay</a:t>
            </a:r>
            <a:r>
              <a:rPr lang="ja-JP" altLang="en-US" sz="1400" dirty="0"/>
              <a:t>）</a:t>
            </a:r>
            <a:endParaRPr lang="en-US" altLang="ja-JP" sz="1400" dirty="0"/>
          </a:p>
        </p:txBody>
      </p:sp>
      <p:sp>
        <p:nvSpPr>
          <p:cNvPr id="248" name="文本框 247">
            <a:extLst>
              <a:ext uri="{FF2B5EF4-FFF2-40B4-BE49-F238E27FC236}">
                <a16:creationId xmlns:a16="http://schemas.microsoft.com/office/drawing/2014/main" id="{5DD1D2C6-327E-E158-ECED-4946EDC0B4C5}"/>
              </a:ext>
            </a:extLst>
          </p:cNvPr>
          <p:cNvSpPr txBox="1"/>
          <p:nvPr/>
        </p:nvSpPr>
        <p:spPr>
          <a:xfrm>
            <a:off x="301086" y="5317840"/>
            <a:ext cx="5570756" cy="307777"/>
          </a:xfrm>
          <a:prstGeom prst="rect">
            <a:avLst/>
          </a:prstGeom>
          <a:noFill/>
        </p:spPr>
        <p:txBody>
          <a:bodyPr wrap="none" rtlCol="0">
            <a:spAutoFit/>
          </a:bodyPr>
          <a:lstStyle/>
          <a:p>
            <a:r>
              <a:rPr lang="ja-JP" altLang="en-US" sz="1400" dirty="0"/>
              <a:t>三角形分割図には最適巡回路が含まれないインスタンスが多数ある</a:t>
            </a:r>
            <a:endParaRPr lang="en-US" altLang="ja-JP" sz="1400"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6673676" y="1551786"/>
            <a:ext cx="2348720"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16</a:t>
            </a:r>
            <a:r>
              <a:rPr lang="ja-JP" altLang="en-US" sz="1400" dirty="0"/>
              <a:t>個あるインスタンス：</a:t>
            </a:r>
            <a:endParaRPr lang="zh-CN" altLang="en-US" sz="1400"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6746839" y="5210119"/>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それ以上拡張すべき</a:t>
            </a:r>
            <a:endParaRPr lang="zh-CN" altLang="en-US" sz="1400" dirty="0"/>
          </a:p>
        </p:txBody>
      </p:sp>
      <p:pic>
        <p:nvPicPr>
          <p:cNvPr id="8" name="图片 7" descr="图片包含 滑雪, 桌子, 挂, 覆盖&#10;&#10;描述已自动生成">
            <a:extLst>
              <a:ext uri="{FF2B5EF4-FFF2-40B4-BE49-F238E27FC236}">
                <a16:creationId xmlns:a16="http://schemas.microsoft.com/office/drawing/2014/main" id="{5FD280D8-BF1D-8907-207A-0F3DFF596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2053" y="2899337"/>
            <a:ext cx="2918702" cy="2189027"/>
          </a:xfrm>
          <a:prstGeom prst="rect">
            <a:avLst/>
          </a:prstGeom>
        </p:spPr>
      </p:pic>
      <p:sp>
        <p:nvSpPr>
          <p:cNvPr id="12" name="文本框 11">
            <a:extLst>
              <a:ext uri="{FF2B5EF4-FFF2-40B4-BE49-F238E27FC236}">
                <a16:creationId xmlns:a16="http://schemas.microsoft.com/office/drawing/2014/main" id="{04FEA380-B5E6-EEDA-F811-E193AA3B58E9}"/>
              </a:ext>
            </a:extLst>
          </p:cNvPr>
          <p:cNvSpPr txBox="1"/>
          <p:nvPr/>
        </p:nvSpPr>
        <p:spPr>
          <a:xfrm>
            <a:off x="6024550" y="2343326"/>
            <a:ext cx="1620957" cy="307777"/>
          </a:xfrm>
          <a:prstGeom prst="rect">
            <a:avLst/>
          </a:prstGeom>
          <a:noFill/>
        </p:spPr>
        <p:txBody>
          <a:bodyPr wrap="none" rtlCol="0">
            <a:spAutoFit/>
          </a:bodyPr>
          <a:lstStyle/>
          <a:p>
            <a:r>
              <a:rPr lang="ja-JP" altLang="en-US" sz="1400" dirty="0"/>
              <a:t>ドロネー三角分割</a:t>
            </a:r>
            <a:endParaRPr lang="zh-CN" altLang="en-US" sz="1400" dirty="0"/>
          </a:p>
        </p:txBody>
      </p:sp>
      <p:sp>
        <p:nvSpPr>
          <p:cNvPr id="13" name="文本框 12">
            <a:extLst>
              <a:ext uri="{FF2B5EF4-FFF2-40B4-BE49-F238E27FC236}">
                <a16:creationId xmlns:a16="http://schemas.microsoft.com/office/drawing/2014/main" id="{6C82B296-A95E-6B8A-B22E-1963BF142EEB}"/>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pic>
        <p:nvPicPr>
          <p:cNvPr id="15" name="图片 14" descr="图表, 雷达图&#10;&#10;描述已自动生成">
            <a:extLst>
              <a:ext uri="{FF2B5EF4-FFF2-40B4-BE49-F238E27FC236}">
                <a16:creationId xmlns:a16="http://schemas.microsoft.com/office/drawing/2014/main" id="{705CD793-EB9D-C7CA-28DE-82CE90DEC1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4876" y="2752772"/>
            <a:ext cx="3134887" cy="2351165"/>
          </a:xfrm>
          <a:prstGeom prst="rect">
            <a:avLst/>
          </a:prstGeom>
        </p:spPr>
      </p:pic>
      <p:grpSp>
        <p:nvGrpSpPr>
          <p:cNvPr id="50" name="组合 49">
            <a:extLst>
              <a:ext uri="{FF2B5EF4-FFF2-40B4-BE49-F238E27FC236}">
                <a16:creationId xmlns:a16="http://schemas.microsoft.com/office/drawing/2014/main" id="{512B56E2-12E8-5661-683E-A2446DC97231}"/>
              </a:ext>
            </a:extLst>
          </p:cNvPr>
          <p:cNvGrpSpPr/>
          <p:nvPr/>
        </p:nvGrpSpPr>
        <p:grpSpPr>
          <a:xfrm>
            <a:off x="1116602" y="2119401"/>
            <a:ext cx="3211741" cy="2810274"/>
            <a:chOff x="1237672" y="0"/>
            <a:chExt cx="8323289" cy="6770255"/>
          </a:xfrm>
        </p:grpSpPr>
        <p:grpSp>
          <p:nvGrpSpPr>
            <p:cNvPr id="4" name="组合 3">
              <a:extLst>
                <a:ext uri="{FF2B5EF4-FFF2-40B4-BE49-F238E27FC236}">
                  <a16:creationId xmlns:a16="http://schemas.microsoft.com/office/drawing/2014/main" id="{25C355DC-29D5-BA11-04B5-7951DF716821}"/>
                </a:ext>
              </a:extLst>
            </p:cNvPr>
            <p:cNvGrpSpPr/>
            <p:nvPr/>
          </p:nvGrpSpPr>
          <p:grpSpPr>
            <a:xfrm>
              <a:off x="1237672" y="0"/>
              <a:ext cx="8323289" cy="6770255"/>
              <a:chOff x="1237672" y="0"/>
              <a:chExt cx="8323289" cy="6770255"/>
            </a:xfrm>
          </p:grpSpPr>
          <p:pic>
            <p:nvPicPr>
              <p:cNvPr id="5" name="图片 4" descr="图表, 雷达图&#10;&#10;描述已自动生成">
                <a:extLst>
                  <a:ext uri="{FF2B5EF4-FFF2-40B4-BE49-F238E27FC236}">
                    <a16:creationId xmlns:a16="http://schemas.microsoft.com/office/drawing/2014/main" id="{08C0E973-4E82-FD86-955D-277779FC9152}"/>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9" name="任意多边形: 形状 8">
                <a:extLst>
                  <a:ext uri="{FF2B5EF4-FFF2-40B4-BE49-F238E27FC236}">
                    <a16:creationId xmlns:a16="http://schemas.microsoft.com/office/drawing/2014/main" id="{DDBE9EBB-8586-0602-5284-2BA889BD6B5F}"/>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2917FBA9-88A4-C440-59D5-CA87CA042D49}"/>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A271D104-E29A-391C-5ED3-D40BCED24F2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366ABB98-16A5-5137-BCF7-A515D06C21BE}"/>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8EF1A8B8-EB1D-40BE-8D8E-948D5ED5C2D9}"/>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B27341AF-8B66-5C0F-A699-ADBE01E18E9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ABA4C68F-F8A1-5EC5-BE19-0C718894C34D}"/>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D2E8A888-971E-6411-A823-64D8F0ECEFF4}"/>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C745C777-1711-F142-A800-DE140728D458}"/>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3B2CB840-AA58-6380-32A6-306580B38AA2}"/>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a:extLst>
                <a:ext uri="{FF2B5EF4-FFF2-40B4-BE49-F238E27FC236}">
                  <a16:creationId xmlns:a16="http://schemas.microsoft.com/office/drawing/2014/main" id="{13063E15-5660-A012-8550-33D6E226E9BC}"/>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BCE1B34E-1341-A604-1930-8E41C7B3A993}"/>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5155614-A496-5CCE-5825-F437F32DB60C}"/>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8A65ED83-231B-B7C1-ABB1-EA32F53A1A77}"/>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12BBEC50-1B47-2890-62B8-B12F9570BAFD}"/>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EC566912-3566-53FE-8F93-933EBB04E3FB}"/>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092C565F-74D5-079A-BECD-8728726D285A}"/>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2C6E52E0-842E-E152-64AA-81918923BE0C}"/>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77DFDBA1-4279-16DC-A3E0-85CA3854BC20}"/>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05890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483646" cy="584775"/>
          </a:xfrm>
          <a:prstGeom prst="rect">
            <a:avLst/>
          </a:prstGeom>
          <a:noFill/>
        </p:spPr>
        <p:txBody>
          <a:bodyPr wrap="none" rtlCol="0">
            <a:spAutoFit/>
          </a:bodyPr>
          <a:lstStyle/>
          <a:p>
            <a:r>
              <a:rPr lang="ja-JP" altLang="en-US" sz="3200" b="1" dirty="0"/>
              <a:t>提案手法</a:t>
            </a:r>
            <a:r>
              <a:rPr lang="en-US" altLang="ja-JP" sz="3200" b="1" dirty="0"/>
              <a:t>(</a:t>
            </a:r>
            <a:r>
              <a:rPr lang="en-US" altLang="ja-JP" sz="3200" b="1" dirty="0" err="1"/>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164229" y="1175373"/>
            <a:ext cx="5320687"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a:t>
            </a:r>
            <a:r>
              <a:rPr lang="ja-JP" altLang="en-US" sz="1400" dirty="0"/>
              <a:t>分割自身（</a:t>
            </a:r>
            <a:r>
              <a:rPr lang="en-US" altLang="ja-JP" sz="1400" dirty="0" err="1"/>
              <a:t>delaunay</a:t>
            </a:r>
            <a:r>
              <a:rPr lang="ja-JP" altLang="en-US" sz="1400" dirty="0"/>
              <a:t>）</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50"/>
                </a:solidFill>
              </a:rPr>
              <a:t>隣の隣</a:t>
            </a:r>
            <a:r>
              <a:rPr lang="ja-JP" altLang="en-US" sz="1400" dirty="0"/>
              <a:t>　のボロノイ領域と繋ぐ</a:t>
            </a:r>
            <a:endParaRPr lang="en-US" altLang="ja-JP" sz="1400" dirty="0"/>
          </a:p>
        </p:txBody>
      </p:sp>
      <p:sp>
        <p:nvSpPr>
          <p:cNvPr id="247" name="文本框 246">
            <a:extLst>
              <a:ext uri="{FF2B5EF4-FFF2-40B4-BE49-F238E27FC236}">
                <a16:creationId xmlns:a16="http://schemas.microsoft.com/office/drawing/2014/main" id="{23F09742-3BDF-1FA9-9B0B-145C02C8F32F}"/>
              </a:ext>
            </a:extLst>
          </p:cNvPr>
          <p:cNvSpPr txBox="1"/>
          <p:nvPr/>
        </p:nvSpPr>
        <p:spPr>
          <a:xfrm>
            <a:off x="2543081" y="3167390"/>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48" name="文本框 247">
            <a:extLst>
              <a:ext uri="{FF2B5EF4-FFF2-40B4-BE49-F238E27FC236}">
                <a16:creationId xmlns:a16="http://schemas.microsoft.com/office/drawing/2014/main" id="{5DD1D2C6-327E-E158-ECED-4946EDC0B4C5}"/>
              </a:ext>
            </a:extLst>
          </p:cNvPr>
          <p:cNvSpPr txBox="1"/>
          <p:nvPr/>
        </p:nvSpPr>
        <p:spPr>
          <a:xfrm>
            <a:off x="298692" y="4759570"/>
            <a:ext cx="4852610" cy="307777"/>
          </a:xfrm>
          <a:prstGeom prst="rect">
            <a:avLst/>
          </a:prstGeom>
          <a:noFill/>
        </p:spPr>
        <p:txBody>
          <a:bodyPr wrap="none" rtlCol="0">
            <a:spAutoFit/>
          </a:bodyPr>
          <a:lstStyle/>
          <a:p>
            <a:r>
              <a:rPr lang="ja-JP" altLang="en-US" sz="1400" dirty="0"/>
              <a:t>これで、まだ最適巡回路が含まれないインスタンスがある</a:t>
            </a:r>
            <a:endParaRPr lang="en-US" altLang="ja-JP" sz="1400"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6707086" y="1175373"/>
            <a:ext cx="2348720"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97</a:t>
            </a:r>
            <a:r>
              <a:rPr lang="ja-JP" altLang="en-US" sz="1400" dirty="0"/>
              <a:t>個あるインスタンス：</a:t>
            </a:r>
            <a:endParaRPr lang="zh-CN" altLang="en-US" sz="1400"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7000437" y="6004152"/>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それ以上もっと拡張すべき</a:t>
            </a:r>
            <a:endParaRPr lang="zh-CN" altLang="en-US" sz="1400" dirty="0"/>
          </a:p>
        </p:txBody>
      </p:sp>
      <p:pic>
        <p:nvPicPr>
          <p:cNvPr id="8" name="图片 7" descr="图示&#10;&#10;描述已自动生成">
            <a:extLst>
              <a:ext uri="{FF2B5EF4-FFF2-40B4-BE49-F238E27FC236}">
                <a16:creationId xmlns:a16="http://schemas.microsoft.com/office/drawing/2014/main" id="{C8E5437A-0C9D-929B-7C0C-F8177A86A2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4649" y="2584875"/>
            <a:ext cx="3535650" cy="2775138"/>
          </a:xfrm>
          <a:prstGeom prst="rect">
            <a:avLst/>
          </a:prstGeom>
        </p:spPr>
      </p:pic>
      <p:pic>
        <p:nvPicPr>
          <p:cNvPr id="10" name="图片 9" descr="图表&#10;&#10;描述已自动生成">
            <a:extLst>
              <a:ext uri="{FF2B5EF4-FFF2-40B4-BE49-F238E27FC236}">
                <a16:creationId xmlns:a16="http://schemas.microsoft.com/office/drawing/2014/main" id="{075F645B-2141-142A-BC6C-E1B34397F7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2068" y="2748099"/>
            <a:ext cx="3494491" cy="2493852"/>
          </a:xfrm>
          <a:prstGeom prst="rect">
            <a:avLst/>
          </a:prstGeom>
        </p:spPr>
      </p:pic>
      <p:sp>
        <p:nvSpPr>
          <p:cNvPr id="11" name="文本框 10">
            <a:extLst>
              <a:ext uri="{FF2B5EF4-FFF2-40B4-BE49-F238E27FC236}">
                <a16:creationId xmlns:a16="http://schemas.microsoft.com/office/drawing/2014/main" id="{7F75D39F-49C4-D071-5DF2-177377DB74E4}"/>
              </a:ext>
            </a:extLst>
          </p:cNvPr>
          <p:cNvSpPr txBox="1"/>
          <p:nvPr/>
        </p:nvSpPr>
        <p:spPr>
          <a:xfrm>
            <a:off x="6024550" y="2343326"/>
            <a:ext cx="2509020" cy="307777"/>
          </a:xfrm>
          <a:prstGeom prst="rect">
            <a:avLst/>
          </a:prstGeom>
          <a:noFill/>
        </p:spPr>
        <p:txBody>
          <a:bodyPr wrap="none" rtlCol="0">
            <a:spAutoFit/>
          </a:bodyPr>
          <a:lstStyle/>
          <a:p>
            <a:r>
              <a:rPr lang="ja-JP" altLang="en-US" sz="1400" b="1" dirty="0">
                <a:solidFill>
                  <a:srgbClr val="FF0000"/>
                </a:solidFill>
              </a:rPr>
              <a:t>ドロネー三角形分割</a:t>
            </a:r>
            <a:r>
              <a:rPr lang="ja-JP" altLang="en-US" sz="1400" dirty="0"/>
              <a:t> </a:t>
            </a:r>
            <a:r>
              <a:rPr lang="en-US" altLang="ja-JP" sz="1400" dirty="0"/>
              <a:t>+</a:t>
            </a:r>
            <a:r>
              <a:rPr lang="ja-JP" altLang="en-US" sz="1400" b="1" dirty="0">
                <a:solidFill>
                  <a:srgbClr val="00B050"/>
                </a:solidFill>
              </a:rPr>
              <a:t>隣の隣</a:t>
            </a:r>
            <a:endParaRPr lang="zh-CN" altLang="en-US" sz="1400" dirty="0"/>
          </a:p>
        </p:txBody>
      </p:sp>
      <p:sp>
        <p:nvSpPr>
          <p:cNvPr id="12" name="文本框 11">
            <a:extLst>
              <a:ext uri="{FF2B5EF4-FFF2-40B4-BE49-F238E27FC236}">
                <a16:creationId xmlns:a16="http://schemas.microsoft.com/office/drawing/2014/main" id="{70B519AC-F2EA-BACA-84C4-E4CFDF801F65}"/>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grpSp>
        <p:nvGrpSpPr>
          <p:cNvPr id="91" name="组合 90">
            <a:extLst>
              <a:ext uri="{FF2B5EF4-FFF2-40B4-BE49-F238E27FC236}">
                <a16:creationId xmlns:a16="http://schemas.microsoft.com/office/drawing/2014/main" id="{CC4F9591-50B8-4F9D-47EA-F2693D7B3209}"/>
              </a:ext>
            </a:extLst>
          </p:cNvPr>
          <p:cNvGrpSpPr/>
          <p:nvPr/>
        </p:nvGrpSpPr>
        <p:grpSpPr>
          <a:xfrm>
            <a:off x="2951643" y="2295251"/>
            <a:ext cx="2451037" cy="2144658"/>
            <a:chOff x="1237672" y="0"/>
            <a:chExt cx="8323289" cy="6770255"/>
          </a:xfrm>
        </p:grpSpPr>
        <p:grpSp>
          <p:nvGrpSpPr>
            <p:cNvPr id="4" name="组合 3">
              <a:extLst>
                <a:ext uri="{FF2B5EF4-FFF2-40B4-BE49-F238E27FC236}">
                  <a16:creationId xmlns:a16="http://schemas.microsoft.com/office/drawing/2014/main" id="{CFE44A48-7A6B-21C0-F4F4-35DB86E78EA3}"/>
                </a:ext>
              </a:extLst>
            </p:cNvPr>
            <p:cNvGrpSpPr/>
            <p:nvPr/>
          </p:nvGrpSpPr>
          <p:grpSpPr>
            <a:xfrm>
              <a:off x="1237672" y="0"/>
              <a:ext cx="8323289" cy="6770255"/>
              <a:chOff x="1237672" y="0"/>
              <a:chExt cx="8323289" cy="6770255"/>
            </a:xfrm>
          </p:grpSpPr>
          <p:grpSp>
            <p:nvGrpSpPr>
              <p:cNvPr id="5" name="组合 4">
                <a:extLst>
                  <a:ext uri="{FF2B5EF4-FFF2-40B4-BE49-F238E27FC236}">
                    <a16:creationId xmlns:a16="http://schemas.microsoft.com/office/drawing/2014/main" id="{BB4529A8-8BD7-4EEB-1D0B-D5526E8BF756}"/>
                  </a:ext>
                </a:extLst>
              </p:cNvPr>
              <p:cNvGrpSpPr/>
              <p:nvPr/>
            </p:nvGrpSpPr>
            <p:grpSpPr>
              <a:xfrm>
                <a:off x="1237672" y="0"/>
                <a:ext cx="8323289" cy="6770255"/>
                <a:chOff x="1237672" y="0"/>
                <a:chExt cx="8323289" cy="6770255"/>
              </a:xfrm>
            </p:grpSpPr>
            <p:pic>
              <p:nvPicPr>
                <p:cNvPr id="28" name="图片 27" descr="图表, 雷达图&#10;&#10;描述已自动生成">
                  <a:extLst>
                    <a:ext uri="{FF2B5EF4-FFF2-40B4-BE49-F238E27FC236}">
                      <a16:creationId xmlns:a16="http://schemas.microsoft.com/office/drawing/2014/main" id="{E548A782-36C1-5547-521C-117224DBA580}"/>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29" name="任意多边形: 形状 28">
                  <a:extLst>
                    <a:ext uri="{FF2B5EF4-FFF2-40B4-BE49-F238E27FC236}">
                      <a16:creationId xmlns:a16="http://schemas.microsoft.com/office/drawing/2014/main" id="{68AE5366-5380-A0D0-C45F-01A805BBC713}"/>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任意多边形: 形状 8">
                <a:extLst>
                  <a:ext uri="{FF2B5EF4-FFF2-40B4-BE49-F238E27FC236}">
                    <a16:creationId xmlns:a16="http://schemas.microsoft.com/office/drawing/2014/main" id="{E412A3A5-BFE2-4239-348A-CE2319DB883F}"/>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D63CA025-6068-596E-6FFD-BDB45A9CE4E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5B0E38A6-A0A9-6C02-BE48-6CACCB6773E3}"/>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497F7B8E-C700-C173-9EE5-646BC4B78F56}"/>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787C49D8-A7EF-9322-EDA2-50DDAFAF753A}"/>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A204996E-484F-4BA1-999E-A9FA9F07A631}"/>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5EE27108-E841-00D9-292F-F20E61920B84}"/>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9D586DDB-39C9-7980-4CFE-ADB1841321A7}"/>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346AD104-CA83-2973-6BE7-BA8554118434}"/>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529EAA5A-3F2B-D4F4-81B7-C1C204FC6567}"/>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053EDCD5-C571-5908-A3A0-3BEBA42D1CFC}"/>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a:extLst>
                  <a:ext uri="{FF2B5EF4-FFF2-40B4-BE49-F238E27FC236}">
                    <a16:creationId xmlns:a16="http://schemas.microsoft.com/office/drawing/2014/main" id="{EAB30CB1-0564-35C0-E111-3CC939A90E0D}"/>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1847FEF7-A657-2EBD-9073-83C17376F92B}"/>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DA3EDEDB-10FC-C17D-A9DD-CDF7EE3E3A6B}"/>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74E675E9-A98C-136E-CBB6-39B190C65978}"/>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EA782F08-D204-27C3-8E8D-917632C1A249}"/>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 name="直接连接符 30">
              <a:extLst>
                <a:ext uri="{FF2B5EF4-FFF2-40B4-BE49-F238E27FC236}">
                  <a16:creationId xmlns:a16="http://schemas.microsoft.com/office/drawing/2014/main" id="{449DC232-095A-4233-D15F-5D82A4147FDC}"/>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1C710DF7-6093-9F4E-D911-02A78266CCC0}"/>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D14017C7-F3DF-509F-8961-857073729C4F}"/>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A2C749AE-B9FA-5EDA-EEC7-39598AB14A9B}"/>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1D722BBF-6876-9A46-58FD-473794FFDA27}"/>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69E853B5-ED08-AC45-924C-B8ED57284E60}"/>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250D9A93-DE2F-6198-A3F7-AE842EED0980}"/>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34A765F5-8B73-89F0-0471-3591C5BC59EF}"/>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77A8BDC0-2398-C22E-D5B6-35B016F94152}"/>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BEA4C710-C2BA-4335-AAC0-8D8EEE958DBB}"/>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F53A6BC6-0420-E4E6-F45C-3F3CF05CF26B}"/>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4ECAACA3-DF22-AF61-8E53-5DAD70D3D897}"/>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34D67514-2607-52A3-2DF2-8A9018CA127B}"/>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341943EE-2CBC-F575-75F7-4452FD1F0BB9}"/>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2B3C75F6-EFC4-CAA9-7327-B6D2BE91F679}"/>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B5956742-C831-0E71-8BC6-B8837BCDD8EC}"/>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92" name="组合 91">
            <a:extLst>
              <a:ext uri="{FF2B5EF4-FFF2-40B4-BE49-F238E27FC236}">
                <a16:creationId xmlns:a16="http://schemas.microsoft.com/office/drawing/2014/main" id="{4A2BFAA6-15D8-E766-8E33-F9D5E020F36E}"/>
              </a:ext>
            </a:extLst>
          </p:cNvPr>
          <p:cNvGrpSpPr/>
          <p:nvPr/>
        </p:nvGrpSpPr>
        <p:grpSpPr>
          <a:xfrm>
            <a:off x="178575" y="2295251"/>
            <a:ext cx="2328423" cy="2037371"/>
            <a:chOff x="1237672" y="0"/>
            <a:chExt cx="8323289" cy="6770255"/>
          </a:xfrm>
        </p:grpSpPr>
        <p:grpSp>
          <p:nvGrpSpPr>
            <p:cNvPr id="93" name="组合 92">
              <a:extLst>
                <a:ext uri="{FF2B5EF4-FFF2-40B4-BE49-F238E27FC236}">
                  <a16:creationId xmlns:a16="http://schemas.microsoft.com/office/drawing/2014/main" id="{93C3BBB2-4F89-6E2A-7302-9ED0BBB47C4E}"/>
                </a:ext>
              </a:extLst>
            </p:cNvPr>
            <p:cNvGrpSpPr/>
            <p:nvPr/>
          </p:nvGrpSpPr>
          <p:grpSpPr>
            <a:xfrm>
              <a:off x="1237672" y="0"/>
              <a:ext cx="8323289" cy="6770255"/>
              <a:chOff x="1237672" y="0"/>
              <a:chExt cx="8323289" cy="6770255"/>
            </a:xfrm>
          </p:grpSpPr>
          <p:pic>
            <p:nvPicPr>
              <p:cNvPr id="103" name="图片 102" descr="图表, 雷达图&#10;&#10;描述已自动生成">
                <a:extLst>
                  <a:ext uri="{FF2B5EF4-FFF2-40B4-BE49-F238E27FC236}">
                    <a16:creationId xmlns:a16="http://schemas.microsoft.com/office/drawing/2014/main" id="{63F295CE-E805-D4C9-95AA-388443F2CB84}"/>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104" name="任意多边形: 形状 103">
                <a:extLst>
                  <a:ext uri="{FF2B5EF4-FFF2-40B4-BE49-F238E27FC236}">
                    <a16:creationId xmlns:a16="http://schemas.microsoft.com/office/drawing/2014/main" id="{64655453-0245-6306-6F25-D8A0762C60B4}"/>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任意多边形: 形状 104">
                <a:extLst>
                  <a:ext uri="{FF2B5EF4-FFF2-40B4-BE49-F238E27FC236}">
                    <a16:creationId xmlns:a16="http://schemas.microsoft.com/office/drawing/2014/main" id="{C1B14B83-BB77-CB45-995B-B176C80A6505}"/>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任意多边形: 形状 105">
                <a:extLst>
                  <a:ext uri="{FF2B5EF4-FFF2-40B4-BE49-F238E27FC236}">
                    <a16:creationId xmlns:a16="http://schemas.microsoft.com/office/drawing/2014/main" id="{D0023633-BEC3-EB6B-9A3D-C5899D82F6D8}"/>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106">
                <a:extLst>
                  <a:ext uri="{FF2B5EF4-FFF2-40B4-BE49-F238E27FC236}">
                    <a16:creationId xmlns:a16="http://schemas.microsoft.com/office/drawing/2014/main" id="{A6C82EED-7DC7-E1B6-C9CC-BD1CE08ADE3F}"/>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形状 107">
                <a:extLst>
                  <a:ext uri="{FF2B5EF4-FFF2-40B4-BE49-F238E27FC236}">
                    <a16:creationId xmlns:a16="http://schemas.microsoft.com/office/drawing/2014/main" id="{04E00AE3-DDD6-B0FB-DE12-073591458062}"/>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形状 108">
                <a:extLst>
                  <a:ext uri="{FF2B5EF4-FFF2-40B4-BE49-F238E27FC236}">
                    <a16:creationId xmlns:a16="http://schemas.microsoft.com/office/drawing/2014/main" id="{8292C91B-6B3B-8FA7-B8CF-8F66DBCA8C4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形状 109">
                <a:extLst>
                  <a:ext uri="{FF2B5EF4-FFF2-40B4-BE49-F238E27FC236}">
                    <a16:creationId xmlns:a16="http://schemas.microsoft.com/office/drawing/2014/main" id="{FA146FF0-31EA-1961-A497-1E7E7018114C}"/>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任意多边形: 形状 110">
                <a:extLst>
                  <a:ext uri="{FF2B5EF4-FFF2-40B4-BE49-F238E27FC236}">
                    <a16:creationId xmlns:a16="http://schemas.microsoft.com/office/drawing/2014/main" id="{47BACC4D-0808-609B-573F-CEEBD30C81E6}"/>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形状 111">
                <a:extLst>
                  <a:ext uri="{FF2B5EF4-FFF2-40B4-BE49-F238E27FC236}">
                    <a16:creationId xmlns:a16="http://schemas.microsoft.com/office/drawing/2014/main" id="{65019D5B-9020-0986-BE10-146DCFE0E85B}"/>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形状 112">
                <a:extLst>
                  <a:ext uri="{FF2B5EF4-FFF2-40B4-BE49-F238E27FC236}">
                    <a16:creationId xmlns:a16="http://schemas.microsoft.com/office/drawing/2014/main" id="{AB4CD091-FCA1-4F62-B48C-A29E2F57C1F6}"/>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4" name="直接连接符 93">
              <a:extLst>
                <a:ext uri="{FF2B5EF4-FFF2-40B4-BE49-F238E27FC236}">
                  <a16:creationId xmlns:a16="http://schemas.microsoft.com/office/drawing/2014/main" id="{E763A022-EB9C-F56F-C728-1B8E4175D310}"/>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75DBEE16-8599-5324-F74B-4F46E3F1716F}"/>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96" name="直接连接符 95">
              <a:extLst>
                <a:ext uri="{FF2B5EF4-FFF2-40B4-BE49-F238E27FC236}">
                  <a16:creationId xmlns:a16="http://schemas.microsoft.com/office/drawing/2014/main" id="{704243D2-6D40-838E-71E3-9E27E2CF31A9}"/>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0DFD582E-3F52-FF34-BE22-AD112830A2CA}"/>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98" name="直接连接符 97">
              <a:extLst>
                <a:ext uri="{FF2B5EF4-FFF2-40B4-BE49-F238E27FC236}">
                  <a16:creationId xmlns:a16="http://schemas.microsoft.com/office/drawing/2014/main" id="{3AEC6A8A-163A-C51F-9AA7-A006F80A97FC}"/>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99" name="直接连接符 98">
              <a:extLst>
                <a:ext uri="{FF2B5EF4-FFF2-40B4-BE49-F238E27FC236}">
                  <a16:creationId xmlns:a16="http://schemas.microsoft.com/office/drawing/2014/main" id="{BA2F1512-31D9-7DA5-B384-B342613DA3A8}"/>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直接连接符 99">
              <a:extLst>
                <a:ext uri="{FF2B5EF4-FFF2-40B4-BE49-F238E27FC236}">
                  <a16:creationId xmlns:a16="http://schemas.microsoft.com/office/drawing/2014/main" id="{13DA7D45-0776-0DE8-1746-F09BC33D8F94}"/>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1" name="直接连接符 100">
              <a:extLst>
                <a:ext uri="{FF2B5EF4-FFF2-40B4-BE49-F238E27FC236}">
                  <a16:creationId xmlns:a16="http://schemas.microsoft.com/office/drawing/2014/main" id="{D30EB880-A4F1-2384-EA8F-4DF44B1E322A}"/>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2" name="直接连接符 101">
              <a:extLst>
                <a:ext uri="{FF2B5EF4-FFF2-40B4-BE49-F238E27FC236}">
                  <a16:creationId xmlns:a16="http://schemas.microsoft.com/office/drawing/2014/main" id="{29E0BB88-2B3F-932E-A4D6-B598047F7BA8}"/>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04084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483646" cy="584775"/>
          </a:xfrm>
          <a:prstGeom prst="rect">
            <a:avLst/>
          </a:prstGeom>
          <a:noFill/>
        </p:spPr>
        <p:txBody>
          <a:bodyPr wrap="none" rtlCol="0">
            <a:spAutoFit/>
          </a:bodyPr>
          <a:lstStyle/>
          <a:p>
            <a:r>
              <a:rPr lang="ja-JP" altLang="en-US" sz="3200" b="1" dirty="0"/>
              <a:t>提案手法</a:t>
            </a:r>
            <a:r>
              <a:rPr lang="en-US" altLang="ja-JP" sz="3200" b="1" dirty="0"/>
              <a:t>(</a:t>
            </a:r>
            <a:r>
              <a:rPr lang="en-US" altLang="ja-JP" sz="3200" b="1" dirty="0" err="1"/>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343692" y="1461624"/>
            <a:ext cx="5679760" cy="95410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a:t>
            </a:r>
            <a:r>
              <a:rPr lang="ja-JP" altLang="en-US" sz="1400" dirty="0"/>
              <a:t>分割自身（</a:t>
            </a:r>
            <a:r>
              <a:rPr lang="en-US" altLang="ja-JP" sz="1400" dirty="0" err="1"/>
              <a:t>delaunay</a:t>
            </a:r>
            <a:r>
              <a:rPr lang="ja-JP" altLang="en-US" sz="1400" dirty="0"/>
              <a:t>）</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50"/>
                </a:solidFill>
              </a:rPr>
              <a:t>隣の隣</a:t>
            </a:r>
            <a:r>
              <a:rPr lang="ja-JP" altLang="en-US" sz="1400" dirty="0"/>
              <a:t>　のボロノイ領域と繋ぐ</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F0"/>
                </a:solidFill>
              </a:rPr>
              <a:t>隣の隣の隣</a:t>
            </a:r>
            <a:r>
              <a:rPr lang="ja-JP" altLang="en-US" sz="1400" dirty="0"/>
              <a:t>　のボロノイ領域と繋ぐ</a:t>
            </a:r>
            <a:endParaRPr lang="en-US" altLang="ja-JP" sz="1400" dirty="0"/>
          </a:p>
          <a:p>
            <a:pPr marL="285750" indent="-285750">
              <a:buFont typeface="Arial" panose="020B0604020202020204" pitchFamily="34" charset="0"/>
              <a:buChar char="•"/>
            </a:pPr>
            <a:endParaRPr lang="en-US" altLang="ja-JP" sz="1400" dirty="0"/>
          </a:p>
        </p:txBody>
      </p:sp>
      <p:sp>
        <p:nvSpPr>
          <p:cNvPr id="247" name="文本框 246">
            <a:extLst>
              <a:ext uri="{FF2B5EF4-FFF2-40B4-BE49-F238E27FC236}">
                <a16:creationId xmlns:a16="http://schemas.microsoft.com/office/drawing/2014/main" id="{23F09742-3BDF-1FA9-9B0B-145C02C8F32F}"/>
              </a:ext>
            </a:extLst>
          </p:cNvPr>
          <p:cNvSpPr txBox="1"/>
          <p:nvPr/>
        </p:nvSpPr>
        <p:spPr>
          <a:xfrm>
            <a:off x="2859286" y="320883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01" name="文本框 600">
            <a:extLst>
              <a:ext uri="{FF2B5EF4-FFF2-40B4-BE49-F238E27FC236}">
                <a16:creationId xmlns:a16="http://schemas.microsoft.com/office/drawing/2014/main" id="{BC6543FB-CF00-65DB-C0D7-D343636DB084}"/>
              </a:ext>
            </a:extLst>
          </p:cNvPr>
          <p:cNvSpPr txBox="1"/>
          <p:nvPr/>
        </p:nvSpPr>
        <p:spPr>
          <a:xfrm>
            <a:off x="6243904" y="1377178"/>
            <a:ext cx="6545864" cy="523220"/>
          </a:xfrm>
          <a:prstGeom prst="rect">
            <a:avLst/>
          </a:prstGeom>
          <a:noFill/>
        </p:spPr>
        <p:txBody>
          <a:bodyPr wrap="square" rtlCol="0">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r>
              <a:rPr lang="en-US" altLang="ja-JP" sz="1400" b="1" dirty="0"/>
              <a:t>+ </a:t>
            </a:r>
            <a:r>
              <a:rPr lang="ja-JP" altLang="en-US" sz="1400" b="1" dirty="0">
                <a:solidFill>
                  <a:srgbClr val="00B0F0"/>
                </a:solidFill>
              </a:rPr>
              <a:t>隣の隣の隣</a:t>
            </a:r>
            <a:endParaRPr lang="en-US" altLang="ja-JP" sz="1400" b="1" dirty="0">
              <a:solidFill>
                <a:srgbClr val="00B0F0"/>
              </a:solidFill>
            </a:endParaRPr>
          </a:p>
          <a:p>
            <a:r>
              <a:rPr lang="ja-JP" altLang="en-US" sz="1400" dirty="0"/>
              <a:t>これで、実験用全部のインスタンスはグラフに最適巡回路が含まれる</a:t>
            </a:r>
            <a:endParaRPr lang="en-US" altLang="ja-JP" sz="1400" b="1" dirty="0"/>
          </a:p>
        </p:txBody>
      </p:sp>
      <p:sp>
        <p:nvSpPr>
          <p:cNvPr id="4" name="文本框 3">
            <a:extLst>
              <a:ext uri="{FF2B5EF4-FFF2-40B4-BE49-F238E27FC236}">
                <a16:creationId xmlns:a16="http://schemas.microsoft.com/office/drawing/2014/main" id="{20A0B541-E405-ECE8-5C67-077353B33F8F}"/>
              </a:ext>
            </a:extLst>
          </p:cNvPr>
          <p:cNvSpPr txBox="1"/>
          <p:nvPr/>
        </p:nvSpPr>
        <p:spPr>
          <a:xfrm>
            <a:off x="5764935" y="315792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 name="文本框 5">
            <a:extLst>
              <a:ext uri="{FF2B5EF4-FFF2-40B4-BE49-F238E27FC236}">
                <a16:creationId xmlns:a16="http://schemas.microsoft.com/office/drawing/2014/main" id="{AA97BD5C-6D96-CC21-EC4E-A45963DE0BA3}"/>
              </a:ext>
            </a:extLst>
          </p:cNvPr>
          <p:cNvSpPr txBox="1"/>
          <p:nvPr/>
        </p:nvSpPr>
        <p:spPr>
          <a:xfrm>
            <a:off x="673083" y="6268879"/>
            <a:ext cx="1365971" cy="307777"/>
          </a:xfrm>
          <a:prstGeom prst="rect">
            <a:avLst/>
          </a:prstGeom>
          <a:noFill/>
        </p:spPr>
        <p:txBody>
          <a:bodyPr wrap="square">
            <a:spAutoFit/>
          </a:bodyPr>
          <a:lstStyle/>
          <a:p>
            <a:r>
              <a:rPr lang="ja-JP" altLang="en-US" sz="1400" b="1" dirty="0">
                <a:solidFill>
                  <a:srgbClr val="FF0000"/>
                </a:solidFill>
              </a:rPr>
              <a:t>三角形分割 </a:t>
            </a:r>
            <a:endParaRPr lang="zh-CN" altLang="en-US" sz="1400" dirty="0"/>
          </a:p>
        </p:txBody>
      </p:sp>
      <p:pic>
        <p:nvPicPr>
          <p:cNvPr id="8" name="图片 7" descr="图表, 雷达图&#10;&#10;描述已自动生成">
            <a:extLst>
              <a:ext uri="{FF2B5EF4-FFF2-40B4-BE49-F238E27FC236}">
                <a16:creationId xmlns:a16="http://schemas.microsoft.com/office/drawing/2014/main" id="{F0AA280D-FBBD-B4BB-84B4-E54301E27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605" y="4518350"/>
            <a:ext cx="2154957" cy="1777111"/>
          </a:xfrm>
          <a:prstGeom prst="rect">
            <a:avLst/>
          </a:prstGeom>
        </p:spPr>
      </p:pic>
      <p:sp>
        <p:nvSpPr>
          <p:cNvPr id="10" name="文本框 9">
            <a:extLst>
              <a:ext uri="{FF2B5EF4-FFF2-40B4-BE49-F238E27FC236}">
                <a16:creationId xmlns:a16="http://schemas.microsoft.com/office/drawing/2014/main" id="{E4E5DD97-E0EB-EAF4-DEC5-A7F28D809231}"/>
              </a:ext>
            </a:extLst>
          </p:cNvPr>
          <p:cNvSpPr txBox="1"/>
          <p:nvPr/>
        </p:nvSpPr>
        <p:spPr>
          <a:xfrm>
            <a:off x="3341731" y="6283290"/>
            <a:ext cx="2021736" cy="307777"/>
          </a:xfrm>
          <a:prstGeom prst="rect">
            <a:avLst/>
          </a:prstGeom>
          <a:noFill/>
        </p:spPr>
        <p:txBody>
          <a:bodyPr wrap="square">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endParaRPr lang="zh-CN" altLang="en-US" sz="1400" dirty="0"/>
          </a:p>
        </p:txBody>
      </p:sp>
      <p:sp>
        <p:nvSpPr>
          <p:cNvPr id="14" name="文本框 13">
            <a:extLst>
              <a:ext uri="{FF2B5EF4-FFF2-40B4-BE49-F238E27FC236}">
                <a16:creationId xmlns:a16="http://schemas.microsoft.com/office/drawing/2014/main" id="{91CE7E00-46FC-FC7E-A770-664122E8B5BD}"/>
              </a:ext>
            </a:extLst>
          </p:cNvPr>
          <p:cNvSpPr txBox="1"/>
          <p:nvPr/>
        </p:nvSpPr>
        <p:spPr>
          <a:xfrm>
            <a:off x="6011457" y="6282568"/>
            <a:ext cx="3343564" cy="307777"/>
          </a:xfrm>
          <a:prstGeom prst="rect">
            <a:avLst/>
          </a:prstGeom>
          <a:noFill/>
        </p:spPr>
        <p:txBody>
          <a:bodyPr wrap="square">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r>
              <a:rPr lang="en-US" altLang="ja-JP" sz="1400" b="1" dirty="0"/>
              <a:t>+ </a:t>
            </a:r>
            <a:r>
              <a:rPr lang="ja-JP" altLang="en-US" sz="1400" b="1" dirty="0">
                <a:solidFill>
                  <a:srgbClr val="00B0F0"/>
                </a:solidFill>
              </a:rPr>
              <a:t>隣の隣の隣</a:t>
            </a:r>
            <a:endParaRPr lang="en-US" altLang="ja-JP" sz="1400" b="1" dirty="0">
              <a:solidFill>
                <a:srgbClr val="00B0F0"/>
              </a:solidFill>
            </a:endParaRPr>
          </a:p>
        </p:txBody>
      </p:sp>
      <p:pic>
        <p:nvPicPr>
          <p:cNvPr id="16" name="图片 15" descr="图示&#10;&#10;描述已自动生成">
            <a:extLst>
              <a:ext uri="{FF2B5EF4-FFF2-40B4-BE49-F238E27FC236}">
                <a16:creationId xmlns:a16="http://schemas.microsoft.com/office/drawing/2014/main" id="{175954F4-7CF7-B26E-5F43-72E5D9C2EC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6655" y="4531414"/>
            <a:ext cx="2258814" cy="1722971"/>
          </a:xfrm>
          <a:prstGeom prst="rect">
            <a:avLst/>
          </a:prstGeom>
        </p:spPr>
      </p:pic>
      <p:pic>
        <p:nvPicPr>
          <p:cNvPr id="7" name="图片 6" descr="图示&#10;&#10;描述已自动生成">
            <a:extLst>
              <a:ext uri="{FF2B5EF4-FFF2-40B4-BE49-F238E27FC236}">
                <a16:creationId xmlns:a16="http://schemas.microsoft.com/office/drawing/2014/main" id="{CE529849-2DCE-0145-86EB-B4DB25DD53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6237" y="4534689"/>
            <a:ext cx="2481117" cy="1734190"/>
          </a:xfrm>
          <a:prstGeom prst="rect">
            <a:avLst/>
          </a:prstGeom>
        </p:spPr>
      </p:pic>
      <p:sp>
        <p:nvSpPr>
          <p:cNvPr id="9" name="文本框 8">
            <a:extLst>
              <a:ext uri="{FF2B5EF4-FFF2-40B4-BE49-F238E27FC236}">
                <a16:creationId xmlns:a16="http://schemas.microsoft.com/office/drawing/2014/main" id="{EE26AC40-7013-BB14-3568-E97D46F82FE1}"/>
              </a:ext>
            </a:extLst>
          </p:cNvPr>
          <p:cNvSpPr txBox="1"/>
          <p:nvPr/>
        </p:nvSpPr>
        <p:spPr>
          <a:xfrm>
            <a:off x="9616663" y="5523903"/>
            <a:ext cx="1196161" cy="369332"/>
          </a:xfrm>
          <a:prstGeom prst="rect">
            <a:avLst/>
          </a:prstGeom>
          <a:noFill/>
        </p:spPr>
        <p:txBody>
          <a:bodyPr wrap="none" rtlCol="0">
            <a:spAutoFit/>
          </a:bodyPr>
          <a:lstStyle/>
          <a:p>
            <a:r>
              <a:rPr lang="en-US" altLang="zh-CN" b="1" dirty="0" err="1"/>
              <a:t>nei</a:t>
            </a:r>
            <a:r>
              <a:rPr lang="ja-JP" altLang="en-US" b="1" dirty="0"/>
              <a:t>グラフ</a:t>
            </a:r>
            <a:endParaRPr lang="zh-CN" altLang="en-US" b="1" dirty="0"/>
          </a:p>
        </p:txBody>
      </p:sp>
      <p:sp>
        <p:nvSpPr>
          <p:cNvPr id="11" name="矩形 10">
            <a:extLst>
              <a:ext uri="{FF2B5EF4-FFF2-40B4-BE49-F238E27FC236}">
                <a16:creationId xmlns:a16="http://schemas.microsoft.com/office/drawing/2014/main" id="{991ADF98-D173-4AEF-0FBA-AB2158B72C4D}"/>
              </a:ext>
            </a:extLst>
          </p:cNvPr>
          <p:cNvSpPr/>
          <p:nvPr/>
        </p:nvSpPr>
        <p:spPr>
          <a:xfrm>
            <a:off x="6039544" y="4558802"/>
            <a:ext cx="2847818" cy="2031543"/>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下 12">
            <a:extLst>
              <a:ext uri="{FF2B5EF4-FFF2-40B4-BE49-F238E27FC236}">
                <a16:creationId xmlns:a16="http://schemas.microsoft.com/office/drawing/2014/main" id="{CA094501-B467-A515-FA73-FDC1928FD1E8}"/>
              </a:ext>
            </a:extLst>
          </p:cNvPr>
          <p:cNvSpPr/>
          <p:nvPr/>
        </p:nvSpPr>
        <p:spPr>
          <a:xfrm rot="16200000">
            <a:off x="9272447" y="5490494"/>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B028F48F-8453-0FEF-74B4-E069AF51D032}"/>
              </a:ext>
            </a:extLst>
          </p:cNvPr>
          <p:cNvSpPr txBox="1"/>
          <p:nvPr/>
        </p:nvSpPr>
        <p:spPr>
          <a:xfrm>
            <a:off x="8595627" y="311071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18" name="文本框 17">
            <a:extLst>
              <a:ext uri="{FF2B5EF4-FFF2-40B4-BE49-F238E27FC236}">
                <a16:creationId xmlns:a16="http://schemas.microsoft.com/office/drawing/2014/main" id="{8D960A36-CC21-DD79-95F9-8242247447CC}"/>
              </a:ext>
            </a:extLst>
          </p:cNvPr>
          <p:cNvSpPr txBox="1"/>
          <p:nvPr/>
        </p:nvSpPr>
        <p:spPr>
          <a:xfrm>
            <a:off x="9038811" y="3213207"/>
            <a:ext cx="1235092" cy="369332"/>
          </a:xfrm>
          <a:prstGeom prst="rect">
            <a:avLst/>
          </a:prstGeom>
          <a:noFill/>
        </p:spPr>
        <p:txBody>
          <a:bodyPr wrap="square">
            <a:spAutoFit/>
          </a:bodyPr>
          <a:lstStyle/>
          <a:p>
            <a:r>
              <a:rPr lang="en-US" altLang="ja-JP" b="1" dirty="0" err="1"/>
              <a:t>nei</a:t>
            </a:r>
            <a:r>
              <a:rPr lang="ja-JP" altLang="en-US" sz="1800" b="1" dirty="0"/>
              <a:t>方法</a:t>
            </a:r>
            <a:endParaRPr lang="en-US" altLang="ja-JP" sz="1800" b="1" dirty="0"/>
          </a:p>
        </p:txBody>
      </p:sp>
      <p:grpSp>
        <p:nvGrpSpPr>
          <p:cNvPr id="5" name="组合 4">
            <a:extLst>
              <a:ext uri="{FF2B5EF4-FFF2-40B4-BE49-F238E27FC236}">
                <a16:creationId xmlns:a16="http://schemas.microsoft.com/office/drawing/2014/main" id="{CEE9B4F1-F8EC-E573-4755-5A70E319D46C}"/>
              </a:ext>
            </a:extLst>
          </p:cNvPr>
          <p:cNvGrpSpPr/>
          <p:nvPr/>
        </p:nvGrpSpPr>
        <p:grpSpPr>
          <a:xfrm>
            <a:off x="6117046" y="2264577"/>
            <a:ext cx="2512487" cy="2043684"/>
            <a:chOff x="1237672" y="0"/>
            <a:chExt cx="8323289" cy="6770255"/>
          </a:xfrm>
        </p:grpSpPr>
        <p:grpSp>
          <p:nvGrpSpPr>
            <p:cNvPr id="12" name="组合 11">
              <a:extLst>
                <a:ext uri="{FF2B5EF4-FFF2-40B4-BE49-F238E27FC236}">
                  <a16:creationId xmlns:a16="http://schemas.microsoft.com/office/drawing/2014/main" id="{88E86FEC-9410-6F28-D88F-214625C4FA85}"/>
                </a:ext>
              </a:extLst>
            </p:cNvPr>
            <p:cNvGrpSpPr/>
            <p:nvPr/>
          </p:nvGrpSpPr>
          <p:grpSpPr>
            <a:xfrm>
              <a:off x="1237672" y="0"/>
              <a:ext cx="8323289" cy="6770255"/>
              <a:chOff x="1237672" y="0"/>
              <a:chExt cx="8323289" cy="6770255"/>
            </a:xfrm>
          </p:grpSpPr>
          <p:grpSp>
            <p:nvGrpSpPr>
              <p:cNvPr id="41" name="组合 40">
                <a:extLst>
                  <a:ext uri="{FF2B5EF4-FFF2-40B4-BE49-F238E27FC236}">
                    <a16:creationId xmlns:a16="http://schemas.microsoft.com/office/drawing/2014/main" id="{AF12F9EC-140A-9581-B116-0C496899F6BE}"/>
                  </a:ext>
                </a:extLst>
              </p:cNvPr>
              <p:cNvGrpSpPr/>
              <p:nvPr/>
            </p:nvGrpSpPr>
            <p:grpSpPr>
              <a:xfrm>
                <a:off x="1237672" y="0"/>
                <a:ext cx="8323289" cy="6770255"/>
                <a:chOff x="1237672" y="0"/>
                <a:chExt cx="8323289" cy="6770255"/>
              </a:xfrm>
            </p:grpSpPr>
            <p:pic>
              <p:nvPicPr>
                <p:cNvPr id="450" name="图片 449" descr="图表, 雷达图&#10;&#10;描述已自动生成">
                  <a:extLst>
                    <a:ext uri="{FF2B5EF4-FFF2-40B4-BE49-F238E27FC236}">
                      <a16:creationId xmlns:a16="http://schemas.microsoft.com/office/drawing/2014/main" id="{BD234BE8-2369-1857-D893-45753939A342}"/>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451" name="任意多边形: 形状 450">
                  <a:extLst>
                    <a:ext uri="{FF2B5EF4-FFF2-40B4-BE49-F238E27FC236}">
                      <a16:creationId xmlns:a16="http://schemas.microsoft.com/office/drawing/2014/main" id="{7369A32B-C1BA-E0C2-EF05-0F9D7195B22B}"/>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任意多边形: 形状 41">
                <a:extLst>
                  <a:ext uri="{FF2B5EF4-FFF2-40B4-BE49-F238E27FC236}">
                    <a16:creationId xmlns:a16="http://schemas.microsoft.com/office/drawing/2014/main" id="{F8C2530C-B0DD-5C1F-2D28-FA69118B21E0}"/>
                  </a:ext>
                </a:extLst>
              </p:cNvPr>
              <p:cNvSpPr/>
              <p:nvPr/>
            </p:nvSpPr>
            <p:spPr>
              <a:xfrm>
                <a:off x="4922044" y="1035844"/>
                <a:ext cx="1059656" cy="926306"/>
              </a:xfrm>
              <a:custGeom>
                <a:avLst/>
                <a:gdLst>
                  <a:gd name="connsiteX0" fmla="*/ 0 w 1059656"/>
                  <a:gd name="connsiteY0" fmla="*/ 700087 h 926306"/>
                  <a:gd name="connsiteX1" fmla="*/ 157162 w 1059656"/>
                  <a:gd name="connsiteY1" fmla="*/ 831056 h 926306"/>
                  <a:gd name="connsiteX2" fmla="*/ 962025 w 1059656"/>
                  <a:gd name="connsiteY2" fmla="*/ 926306 h 926306"/>
                  <a:gd name="connsiteX3" fmla="*/ 1059656 w 1059656"/>
                  <a:gd name="connsiteY3" fmla="*/ 240506 h 926306"/>
                  <a:gd name="connsiteX4" fmla="*/ 890587 w 1059656"/>
                  <a:gd name="connsiteY4" fmla="*/ 21431 h 926306"/>
                  <a:gd name="connsiteX5" fmla="*/ 657225 w 1059656"/>
                  <a:gd name="connsiteY5" fmla="*/ 0 h 926306"/>
                  <a:gd name="connsiteX6" fmla="*/ 0 w 1059656"/>
                  <a:gd name="connsiteY6" fmla="*/ 700087 h 92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656" h="926306">
                    <a:moveTo>
                      <a:pt x="0" y="700087"/>
                    </a:moveTo>
                    <a:lnTo>
                      <a:pt x="157162" y="831056"/>
                    </a:lnTo>
                    <a:lnTo>
                      <a:pt x="962025" y="926306"/>
                    </a:lnTo>
                    <a:lnTo>
                      <a:pt x="1059656" y="240506"/>
                    </a:lnTo>
                    <a:lnTo>
                      <a:pt x="890587" y="21431"/>
                    </a:lnTo>
                    <a:lnTo>
                      <a:pt x="657225" y="0"/>
                    </a:lnTo>
                    <a:lnTo>
                      <a:pt x="0" y="70008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7A3EA603-0C6C-0CAE-AF3C-B4B463F573F0}"/>
                  </a:ext>
                </a:extLst>
              </p:cNvPr>
              <p:cNvSpPr/>
              <p:nvPr/>
            </p:nvSpPr>
            <p:spPr>
              <a:xfrm>
                <a:off x="5895975" y="1271588"/>
                <a:ext cx="876300" cy="1012031"/>
              </a:xfrm>
              <a:custGeom>
                <a:avLst/>
                <a:gdLst>
                  <a:gd name="connsiteX0" fmla="*/ 88106 w 876300"/>
                  <a:gd name="connsiteY0" fmla="*/ 0 h 1012031"/>
                  <a:gd name="connsiteX1" fmla="*/ 876300 w 876300"/>
                  <a:gd name="connsiteY1" fmla="*/ 169068 h 1012031"/>
                  <a:gd name="connsiteX2" fmla="*/ 264319 w 876300"/>
                  <a:gd name="connsiteY2" fmla="*/ 1012031 h 1012031"/>
                  <a:gd name="connsiteX3" fmla="*/ 0 w 876300"/>
                  <a:gd name="connsiteY3" fmla="*/ 685800 h 1012031"/>
                  <a:gd name="connsiteX4" fmla="*/ 88106 w 876300"/>
                  <a:gd name="connsiteY4" fmla="*/ 0 h 101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300" h="1012031">
                    <a:moveTo>
                      <a:pt x="88106" y="0"/>
                    </a:moveTo>
                    <a:lnTo>
                      <a:pt x="876300" y="169068"/>
                    </a:lnTo>
                    <a:lnTo>
                      <a:pt x="264319" y="1012031"/>
                    </a:lnTo>
                    <a:lnTo>
                      <a:pt x="0" y="685800"/>
                    </a:lnTo>
                    <a:lnTo>
                      <a:pt x="881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C45C877B-DD85-33E5-DDAA-BDF70DD39D1A}"/>
                  </a:ext>
                </a:extLst>
              </p:cNvPr>
              <p:cNvSpPr/>
              <p:nvPr/>
            </p:nvSpPr>
            <p:spPr>
              <a:xfrm>
                <a:off x="6376988" y="1821656"/>
                <a:ext cx="814387" cy="564357"/>
              </a:xfrm>
              <a:custGeom>
                <a:avLst/>
                <a:gdLst>
                  <a:gd name="connsiteX0" fmla="*/ 0 w 814387"/>
                  <a:gd name="connsiteY0" fmla="*/ 564357 h 564357"/>
                  <a:gd name="connsiteX1" fmla="*/ 661987 w 814387"/>
                  <a:gd name="connsiteY1" fmla="*/ 0 h 564357"/>
                  <a:gd name="connsiteX2" fmla="*/ 814387 w 814387"/>
                  <a:gd name="connsiteY2" fmla="*/ 509588 h 564357"/>
                  <a:gd name="connsiteX3" fmla="*/ 0 w 814387"/>
                  <a:gd name="connsiteY3" fmla="*/ 564357 h 564357"/>
                </a:gdLst>
                <a:ahLst/>
                <a:cxnLst>
                  <a:cxn ang="0">
                    <a:pos x="connsiteX0" y="connsiteY0"/>
                  </a:cxn>
                  <a:cxn ang="0">
                    <a:pos x="connsiteX1" y="connsiteY1"/>
                  </a:cxn>
                  <a:cxn ang="0">
                    <a:pos x="connsiteX2" y="connsiteY2"/>
                  </a:cxn>
                  <a:cxn ang="0">
                    <a:pos x="connsiteX3" y="connsiteY3"/>
                  </a:cxn>
                </a:cxnLst>
                <a:rect l="l" t="t" r="r" b="b"/>
                <a:pathLst>
                  <a:path w="814387" h="564357">
                    <a:moveTo>
                      <a:pt x="0" y="564357"/>
                    </a:moveTo>
                    <a:lnTo>
                      <a:pt x="661987" y="0"/>
                    </a:lnTo>
                    <a:lnTo>
                      <a:pt x="814387" y="509588"/>
                    </a:lnTo>
                    <a:lnTo>
                      <a:pt x="0" y="56435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a:extLst>
                  <a:ext uri="{FF2B5EF4-FFF2-40B4-BE49-F238E27FC236}">
                    <a16:creationId xmlns:a16="http://schemas.microsoft.com/office/drawing/2014/main" id="{9BDF8D71-00BC-BD39-49EE-DC1408320803}"/>
                  </a:ext>
                </a:extLst>
              </p:cNvPr>
              <p:cNvSpPr/>
              <p:nvPr/>
            </p:nvSpPr>
            <p:spPr>
              <a:xfrm>
                <a:off x="5815013" y="740569"/>
                <a:ext cx="1702593" cy="700087"/>
              </a:xfrm>
              <a:custGeom>
                <a:avLst/>
                <a:gdLst>
                  <a:gd name="connsiteX0" fmla="*/ 0 w 1702593"/>
                  <a:gd name="connsiteY0" fmla="*/ 316706 h 700087"/>
                  <a:gd name="connsiteX1" fmla="*/ 347662 w 1702593"/>
                  <a:gd name="connsiteY1" fmla="*/ 0 h 700087"/>
                  <a:gd name="connsiteX2" fmla="*/ 1378743 w 1702593"/>
                  <a:gd name="connsiteY2" fmla="*/ 78581 h 700087"/>
                  <a:gd name="connsiteX3" fmla="*/ 1702593 w 1702593"/>
                  <a:gd name="connsiteY3" fmla="*/ 528637 h 700087"/>
                  <a:gd name="connsiteX4" fmla="*/ 1507331 w 1702593"/>
                  <a:gd name="connsiteY4" fmla="*/ 607219 h 700087"/>
                  <a:gd name="connsiteX5" fmla="*/ 959643 w 1702593"/>
                  <a:gd name="connsiteY5" fmla="*/ 700087 h 700087"/>
                  <a:gd name="connsiteX6" fmla="*/ 159543 w 1702593"/>
                  <a:gd name="connsiteY6" fmla="*/ 528637 h 700087"/>
                  <a:gd name="connsiteX7" fmla="*/ 0 w 1702593"/>
                  <a:gd name="connsiteY7" fmla="*/ 316706 h 70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2593" h="700087">
                    <a:moveTo>
                      <a:pt x="0" y="316706"/>
                    </a:moveTo>
                    <a:lnTo>
                      <a:pt x="347662" y="0"/>
                    </a:lnTo>
                    <a:lnTo>
                      <a:pt x="1378743" y="78581"/>
                    </a:lnTo>
                    <a:lnTo>
                      <a:pt x="1702593" y="528637"/>
                    </a:lnTo>
                    <a:lnTo>
                      <a:pt x="1507331" y="607219"/>
                    </a:lnTo>
                    <a:lnTo>
                      <a:pt x="959643" y="700087"/>
                    </a:lnTo>
                    <a:lnTo>
                      <a:pt x="159543" y="528637"/>
                    </a:lnTo>
                    <a:lnTo>
                      <a:pt x="0" y="3167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a:extLst>
                  <a:ext uri="{FF2B5EF4-FFF2-40B4-BE49-F238E27FC236}">
                    <a16:creationId xmlns:a16="http://schemas.microsoft.com/office/drawing/2014/main" id="{73864168-5B1C-7B02-198A-2F6342EBBC77}"/>
                  </a:ext>
                </a:extLst>
              </p:cNvPr>
              <p:cNvSpPr/>
              <p:nvPr/>
            </p:nvSpPr>
            <p:spPr>
              <a:xfrm>
                <a:off x="7027069" y="1264444"/>
                <a:ext cx="804862" cy="1100137"/>
              </a:xfrm>
              <a:custGeom>
                <a:avLst/>
                <a:gdLst>
                  <a:gd name="connsiteX0" fmla="*/ 297656 w 804862"/>
                  <a:gd name="connsiteY0" fmla="*/ 88106 h 1100137"/>
                  <a:gd name="connsiteX1" fmla="*/ 500062 w 804862"/>
                  <a:gd name="connsiteY1" fmla="*/ 0 h 1100137"/>
                  <a:gd name="connsiteX2" fmla="*/ 804862 w 804862"/>
                  <a:gd name="connsiteY2" fmla="*/ 69056 h 1100137"/>
                  <a:gd name="connsiteX3" fmla="*/ 802481 w 804862"/>
                  <a:gd name="connsiteY3" fmla="*/ 554831 h 1100137"/>
                  <a:gd name="connsiteX4" fmla="*/ 559594 w 804862"/>
                  <a:gd name="connsiteY4" fmla="*/ 973931 h 1100137"/>
                  <a:gd name="connsiteX5" fmla="*/ 416719 w 804862"/>
                  <a:gd name="connsiteY5" fmla="*/ 1100137 h 1100137"/>
                  <a:gd name="connsiteX6" fmla="*/ 154781 w 804862"/>
                  <a:gd name="connsiteY6" fmla="*/ 1064419 h 1100137"/>
                  <a:gd name="connsiteX7" fmla="*/ 0 w 804862"/>
                  <a:gd name="connsiteY7" fmla="*/ 542925 h 1100137"/>
                  <a:gd name="connsiteX8" fmla="*/ 297656 w 804862"/>
                  <a:gd name="connsiteY8" fmla="*/ 88106 h 110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862" h="1100137">
                    <a:moveTo>
                      <a:pt x="297656" y="88106"/>
                    </a:moveTo>
                    <a:lnTo>
                      <a:pt x="500062" y="0"/>
                    </a:lnTo>
                    <a:lnTo>
                      <a:pt x="804862" y="69056"/>
                    </a:lnTo>
                    <a:cubicBezTo>
                      <a:pt x="804068" y="230981"/>
                      <a:pt x="803275" y="392906"/>
                      <a:pt x="802481" y="554831"/>
                    </a:cubicBezTo>
                    <a:lnTo>
                      <a:pt x="559594" y="973931"/>
                    </a:lnTo>
                    <a:lnTo>
                      <a:pt x="416719" y="1100137"/>
                    </a:lnTo>
                    <a:lnTo>
                      <a:pt x="154781" y="1064419"/>
                    </a:lnTo>
                    <a:lnTo>
                      <a:pt x="0" y="542925"/>
                    </a:lnTo>
                    <a:lnTo>
                      <a:pt x="297656" y="881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a:extLst>
                  <a:ext uri="{FF2B5EF4-FFF2-40B4-BE49-F238E27FC236}">
                    <a16:creationId xmlns:a16="http://schemas.microsoft.com/office/drawing/2014/main" id="{F7E6FF98-2396-EE69-B15D-07D9B129A459}"/>
                  </a:ext>
                </a:extLst>
              </p:cNvPr>
              <p:cNvSpPr/>
              <p:nvPr/>
            </p:nvSpPr>
            <p:spPr>
              <a:xfrm>
                <a:off x="7458075" y="2247900"/>
                <a:ext cx="747713" cy="431006"/>
              </a:xfrm>
              <a:custGeom>
                <a:avLst/>
                <a:gdLst>
                  <a:gd name="connsiteX0" fmla="*/ 126206 w 747713"/>
                  <a:gd name="connsiteY0" fmla="*/ 0 h 431006"/>
                  <a:gd name="connsiteX1" fmla="*/ 747713 w 747713"/>
                  <a:gd name="connsiteY1" fmla="*/ 276225 h 431006"/>
                  <a:gd name="connsiteX2" fmla="*/ 595313 w 747713"/>
                  <a:gd name="connsiteY2" fmla="*/ 431006 h 431006"/>
                  <a:gd name="connsiteX3" fmla="*/ 28575 w 747713"/>
                  <a:gd name="connsiteY3" fmla="*/ 197644 h 431006"/>
                  <a:gd name="connsiteX4" fmla="*/ 0 w 747713"/>
                  <a:gd name="connsiteY4" fmla="*/ 109538 h 431006"/>
                  <a:gd name="connsiteX5" fmla="*/ 126206 w 747713"/>
                  <a:gd name="connsiteY5" fmla="*/ 0 h 43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7713" h="431006">
                    <a:moveTo>
                      <a:pt x="126206" y="0"/>
                    </a:moveTo>
                    <a:lnTo>
                      <a:pt x="747713" y="276225"/>
                    </a:lnTo>
                    <a:lnTo>
                      <a:pt x="595313" y="431006"/>
                    </a:lnTo>
                    <a:lnTo>
                      <a:pt x="28575" y="197644"/>
                    </a:lnTo>
                    <a:lnTo>
                      <a:pt x="0" y="109538"/>
                    </a:lnTo>
                    <a:lnTo>
                      <a:pt x="1262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2FBE41FE-7469-6711-F086-1021EF77770C}"/>
                  </a:ext>
                </a:extLst>
              </p:cNvPr>
              <p:cNvSpPr/>
              <p:nvPr/>
            </p:nvSpPr>
            <p:spPr>
              <a:xfrm>
                <a:off x="7391400" y="2457450"/>
                <a:ext cx="721519" cy="545306"/>
              </a:xfrm>
              <a:custGeom>
                <a:avLst/>
                <a:gdLst>
                  <a:gd name="connsiteX0" fmla="*/ 83344 w 721519"/>
                  <a:gd name="connsiteY0" fmla="*/ 0 h 545306"/>
                  <a:gd name="connsiteX1" fmla="*/ 0 w 721519"/>
                  <a:gd name="connsiteY1" fmla="*/ 350044 h 545306"/>
                  <a:gd name="connsiteX2" fmla="*/ 721519 w 721519"/>
                  <a:gd name="connsiteY2" fmla="*/ 545306 h 545306"/>
                  <a:gd name="connsiteX3" fmla="*/ 678656 w 721519"/>
                  <a:gd name="connsiteY3" fmla="*/ 228600 h 545306"/>
                  <a:gd name="connsiteX4" fmla="*/ 83344 w 721519"/>
                  <a:gd name="connsiteY4" fmla="*/ 0 h 54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519" h="545306">
                    <a:moveTo>
                      <a:pt x="83344" y="0"/>
                    </a:moveTo>
                    <a:lnTo>
                      <a:pt x="0" y="350044"/>
                    </a:lnTo>
                    <a:lnTo>
                      <a:pt x="721519" y="545306"/>
                    </a:lnTo>
                    <a:lnTo>
                      <a:pt x="678656" y="228600"/>
                    </a:lnTo>
                    <a:lnTo>
                      <a:pt x="833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a:extLst>
                  <a:ext uri="{FF2B5EF4-FFF2-40B4-BE49-F238E27FC236}">
                    <a16:creationId xmlns:a16="http://schemas.microsoft.com/office/drawing/2014/main" id="{A01CAA64-85B9-7CA6-915E-4FD5BE6EB76D}"/>
                  </a:ext>
                </a:extLst>
              </p:cNvPr>
              <p:cNvSpPr/>
              <p:nvPr/>
            </p:nvSpPr>
            <p:spPr>
              <a:xfrm>
                <a:off x="7217569" y="2821781"/>
                <a:ext cx="897731" cy="1033463"/>
              </a:xfrm>
              <a:custGeom>
                <a:avLst/>
                <a:gdLst>
                  <a:gd name="connsiteX0" fmla="*/ 176212 w 897731"/>
                  <a:gd name="connsiteY0" fmla="*/ 0 h 1033463"/>
                  <a:gd name="connsiteX1" fmla="*/ 0 w 897731"/>
                  <a:gd name="connsiteY1" fmla="*/ 619125 h 1033463"/>
                  <a:gd name="connsiteX2" fmla="*/ 507206 w 897731"/>
                  <a:gd name="connsiteY2" fmla="*/ 1033463 h 1033463"/>
                  <a:gd name="connsiteX3" fmla="*/ 621506 w 897731"/>
                  <a:gd name="connsiteY3" fmla="*/ 895350 h 1033463"/>
                  <a:gd name="connsiteX4" fmla="*/ 897731 w 897731"/>
                  <a:gd name="connsiteY4" fmla="*/ 195263 h 1033463"/>
                  <a:gd name="connsiteX5" fmla="*/ 176212 w 897731"/>
                  <a:gd name="connsiteY5" fmla="*/ 0 h 103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731" h="1033463">
                    <a:moveTo>
                      <a:pt x="176212" y="0"/>
                    </a:moveTo>
                    <a:lnTo>
                      <a:pt x="0" y="619125"/>
                    </a:lnTo>
                    <a:lnTo>
                      <a:pt x="507206" y="1033463"/>
                    </a:lnTo>
                    <a:lnTo>
                      <a:pt x="621506" y="895350"/>
                    </a:lnTo>
                    <a:lnTo>
                      <a:pt x="897731" y="195263"/>
                    </a:lnTo>
                    <a:lnTo>
                      <a:pt x="176212"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87118801-87FD-DCF9-B508-80AF37855E26}"/>
                  </a:ext>
                </a:extLst>
              </p:cNvPr>
              <p:cNvSpPr/>
              <p:nvPr/>
            </p:nvSpPr>
            <p:spPr>
              <a:xfrm>
                <a:off x="6538913" y="3367088"/>
                <a:ext cx="1181100" cy="812006"/>
              </a:xfrm>
              <a:custGeom>
                <a:avLst/>
                <a:gdLst>
                  <a:gd name="connsiteX0" fmla="*/ 352425 w 1181100"/>
                  <a:gd name="connsiteY0" fmla="*/ 0 h 812006"/>
                  <a:gd name="connsiteX1" fmla="*/ 669131 w 1181100"/>
                  <a:gd name="connsiteY1" fmla="*/ 69056 h 812006"/>
                  <a:gd name="connsiteX2" fmla="*/ 1181100 w 1181100"/>
                  <a:gd name="connsiteY2" fmla="*/ 488156 h 812006"/>
                  <a:gd name="connsiteX3" fmla="*/ 1176337 w 1181100"/>
                  <a:gd name="connsiteY3" fmla="*/ 645318 h 812006"/>
                  <a:gd name="connsiteX4" fmla="*/ 1121568 w 1181100"/>
                  <a:gd name="connsiteY4" fmla="*/ 728662 h 812006"/>
                  <a:gd name="connsiteX5" fmla="*/ 881062 w 1181100"/>
                  <a:gd name="connsiteY5" fmla="*/ 812006 h 812006"/>
                  <a:gd name="connsiteX6" fmla="*/ 185737 w 1181100"/>
                  <a:gd name="connsiteY6" fmla="*/ 773906 h 812006"/>
                  <a:gd name="connsiteX7" fmla="*/ 0 w 1181100"/>
                  <a:gd name="connsiteY7" fmla="*/ 450056 h 812006"/>
                  <a:gd name="connsiteX8" fmla="*/ 352425 w 1181100"/>
                  <a:gd name="connsiteY8" fmla="*/ 0 h 81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1100" h="812006">
                    <a:moveTo>
                      <a:pt x="352425" y="0"/>
                    </a:moveTo>
                    <a:lnTo>
                      <a:pt x="669131" y="69056"/>
                    </a:lnTo>
                    <a:lnTo>
                      <a:pt x="1181100" y="488156"/>
                    </a:lnTo>
                    <a:lnTo>
                      <a:pt x="1176337" y="645318"/>
                    </a:lnTo>
                    <a:lnTo>
                      <a:pt x="1121568" y="728662"/>
                    </a:lnTo>
                    <a:lnTo>
                      <a:pt x="881062" y="812006"/>
                    </a:lnTo>
                    <a:lnTo>
                      <a:pt x="185737" y="773906"/>
                    </a:lnTo>
                    <a:lnTo>
                      <a:pt x="0" y="450056"/>
                    </a:lnTo>
                    <a:lnTo>
                      <a:pt x="352425"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a:extLst>
                  <a:ext uri="{FF2B5EF4-FFF2-40B4-BE49-F238E27FC236}">
                    <a16:creationId xmlns:a16="http://schemas.microsoft.com/office/drawing/2014/main" id="{175C7BF0-F0E5-C442-74C4-60A7B5613579}"/>
                  </a:ext>
                </a:extLst>
              </p:cNvPr>
              <p:cNvSpPr/>
              <p:nvPr/>
            </p:nvSpPr>
            <p:spPr>
              <a:xfrm>
                <a:off x="6300788" y="4148138"/>
                <a:ext cx="1123950" cy="511968"/>
              </a:xfrm>
              <a:custGeom>
                <a:avLst/>
                <a:gdLst>
                  <a:gd name="connsiteX0" fmla="*/ 297656 w 1123950"/>
                  <a:gd name="connsiteY0" fmla="*/ 61912 h 511968"/>
                  <a:gd name="connsiteX1" fmla="*/ 435768 w 1123950"/>
                  <a:gd name="connsiteY1" fmla="*/ 0 h 511968"/>
                  <a:gd name="connsiteX2" fmla="*/ 1123950 w 1123950"/>
                  <a:gd name="connsiteY2" fmla="*/ 33337 h 511968"/>
                  <a:gd name="connsiteX3" fmla="*/ 888206 w 1123950"/>
                  <a:gd name="connsiteY3" fmla="*/ 364331 h 511968"/>
                  <a:gd name="connsiteX4" fmla="*/ 397668 w 1123950"/>
                  <a:gd name="connsiteY4" fmla="*/ 511968 h 511968"/>
                  <a:gd name="connsiteX5" fmla="*/ 0 w 1123950"/>
                  <a:gd name="connsiteY5" fmla="*/ 450056 h 511968"/>
                  <a:gd name="connsiteX6" fmla="*/ 297656 w 1123950"/>
                  <a:gd name="connsiteY6" fmla="*/ 61912 h 51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3950" h="511968">
                    <a:moveTo>
                      <a:pt x="297656" y="61912"/>
                    </a:moveTo>
                    <a:lnTo>
                      <a:pt x="435768" y="0"/>
                    </a:lnTo>
                    <a:lnTo>
                      <a:pt x="1123950" y="33337"/>
                    </a:lnTo>
                    <a:lnTo>
                      <a:pt x="888206" y="364331"/>
                    </a:lnTo>
                    <a:lnTo>
                      <a:pt x="397668" y="511968"/>
                    </a:lnTo>
                    <a:lnTo>
                      <a:pt x="0" y="450056"/>
                    </a:lnTo>
                    <a:lnTo>
                      <a:pt x="297656" y="619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a:extLst>
                  <a:ext uri="{FF2B5EF4-FFF2-40B4-BE49-F238E27FC236}">
                    <a16:creationId xmlns:a16="http://schemas.microsoft.com/office/drawing/2014/main" id="{44071ADC-3599-E850-02EB-4441E4AEAF99}"/>
                  </a:ext>
                </a:extLst>
              </p:cNvPr>
              <p:cNvSpPr/>
              <p:nvPr/>
            </p:nvSpPr>
            <p:spPr>
              <a:xfrm>
                <a:off x="5803106" y="4602956"/>
                <a:ext cx="981075" cy="731044"/>
              </a:xfrm>
              <a:custGeom>
                <a:avLst/>
                <a:gdLst>
                  <a:gd name="connsiteX0" fmla="*/ 0 w 981075"/>
                  <a:gd name="connsiteY0" fmla="*/ 357188 h 731044"/>
                  <a:gd name="connsiteX1" fmla="*/ 502444 w 981075"/>
                  <a:gd name="connsiteY1" fmla="*/ 0 h 731044"/>
                  <a:gd name="connsiteX2" fmla="*/ 921544 w 981075"/>
                  <a:gd name="connsiteY2" fmla="*/ 57150 h 731044"/>
                  <a:gd name="connsiteX3" fmla="*/ 981075 w 981075"/>
                  <a:gd name="connsiteY3" fmla="*/ 509588 h 731044"/>
                  <a:gd name="connsiteX4" fmla="*/ 335757 w 981075"/>
                  <a:gd name="connsiteY4" fmla="*/ 731044 h 731044"/>
                  <a:gd name="connsiteX5" fmla="*/ 0 w 981075"/>
                  <a:gd name="connsiteY5" fmla="*/ 357188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075" h="731044">
                    <a:moveTo>
                      <a:pt x="0" y="357188"/>
                    </a:moveTo>
                    <a:lnTo>
                      <a:pt x="502444" y="0"/>
                    </a:lnTo>
                    <a:lnTo>
                      <a:pt x="921544" y="57150"/>
                    </a:lnTo>
                    <a:lnTo>
                      <a:pt x="981075" y="509588"/>
                    </a:lnTo>
                    <a:lnTo>
                      <a:pt x="335757" y="731044"/>
                    </a:lnTo>
                    <a:lnTo>
                      <a:pt x="0" y="35718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a:extLst>
                  <a:ext uri="{FF2B5EF4-FFF2-40B4-BE49-F238E27FC236}">
                    <a16:creationId xmlns:a16="http://schemas.microsoft.com/office/drawing/2014/main" id="{86CEEF19-BCD7-26CA-6EEA-7BC2E5DC5759}"/>
                  </a:ext>
                </a:extLst>
              </p:cNvPr>
              <p:cNvSpPr/>
              <p:nvPr/>
            </p:nvSpPr>
            <p:spPr>
              <a:xfrm>
                <a:off x="4964906" y="4957763"/>
                <a:ext cx="1247775" cy="1624012"/>
              </a:xfrm>
              <a:custGeom>
                <a:avLst/>
                <a:gdLst>
                  <a:gd name="connsiteX0" fmla="*/ 628650 w 1247775"/>
                  <a:gd name="connsiteY0" fmla="*/ 0 h 1624012"/>
                  <a:gd name="connsiteX1" fmla="*/ 826294 w 1247775"/>
                  <a:gd name="connsiteY1" fmla="*/ 0 h 1624012"/>
                  <a:gd name="connsiteX2" fmla="*/ 1193007 w 1247775"/>
                  <a:gd name="connsiteY2" fmla="*/ 383381 h 1624012"/>
                  <a:gd name="connsiteX3" fmla="*/ 1247775 w 1247775"/>
                  <a:gd name="connsiteY3" fmla="*/ 802481 h 1624012"/>
                  <a:gd name="connsiteX4" fmla="*/ 847725 w 1247775"/>
                  <a:gd name="connsiteY4" fmla="*/ 1624012 h 1624012"/>
                  <a:gd name="connsiteX5" fmla="*/ 0 w 1247775"/>
                  <a:gd name="connsiteY5" fmla="*/ 652462 h 1624012"/>
                  <a:gd name="connsiteX6" fmla="*/ 628650 w 1247775"/>
                  <a:gd name="connsiteY6" fmla="*/ 0 h 162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775" h="1624012">
                    <a:moveTo>
                      <a:pt x="628650" y="0"/>
                    </a:moveTo>
                    <a:lnTo>
                      <a:pt x="826294" y="0"/>
                    </a:lnTo>
                    <a:lnTo>
                      <a:pt x="1193007" y="383381"/>
                    </a:lnTo>
                    <a:lnTo>
                      <a:pt x="1247775" y="802481"/>
                    </a:lnTo>
                    <a:lnTo>
                      <a:pt x="847725" y="1624012"/>
                    </a:lnTo>
                    <a:lnTo>
                      <a:pt x="0" y="652462"/>
                    </a:lnTo>
                    <a:lnTo>
                      <a:pt x="628650"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A9A175FB-4CEC-11C0-5DBE-0861532DCC91}"/>
                  </a:ext>
                </a:extLst>
              </p:cNvPr>
              <p:cNvSpPr/>
              <p:nvPr/>
            </p:nvSpPr>
            <p:spPr>
              <a:xfrm>
                <a:off x="4836319" y="4912519"/>
                <a:ext cx="750094" cy="707231"/>
              </a:xfrm>
              <a:custGeom>
                <a:avLst/>
                <a:gdLst>
                  <a:gd name="connsiteX0" fmla="*/ 0 w 750094"/>
                  <a:gd name="connsiteY0" fmla="*/ 16669 h 707231"/>
                  <a:gd name="connsiteX1" fmla="*/ 621506 w 750094"/>
                  <a:gd name="connsiteY1" fmla="*/ 0 h 707231"/>
                  <a:gd name="connsiteX2" fmla="*/ 750094 w 750094"/>
                  <a:gd name="connsiteY2" fmla="*/ 45244 h 707231"/>
                  <a:gd name="connsiteX3" fmla="*/ 102394 w 750094"/>
                  <a:gd name="connsiteY3" fmla="*/ 707231 h 707231"/>
                  <a:gd name="connsiteX4" fmla="*/ 16669 w 750094"/>
                  <a:gd name="connsiteY4" fmla="*/ 395287 h 707231"/>
                  <a:gd name="connsiteX5" fmla="*/ 0 w 750094"/>
                  <a:gd name="connsiteY5" fmla="*/ 16669 h 70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0094" h="707231">
                    <a:moveTo>
                      <a:pt x="0" y="16669"/>
                    </a:moveTo>
                    <a:lnTo>
                      <a:pt x="621506" y="0"/>
                    </a:lnTo>
                    <a:lnTo>
                      <a:pt x="750094" y="45244"/>
                    </a:lnTo>
                    <a:lnTo>
                      <a:pt x="102394" y="707231"/>
                    </a:lnTo>
                    <a:lnTo>
                      <a:pt x="16669" y="395287"/>
                    </a:lnTo>
                    <a:lnTo>
                      <a:pt x="0" y="166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a:extLst>
                  <a:ext uri="{FF2B5EF4-FFF2-40B4-BE49-F238E27FC236}">
                    <a16:creationId xmlns:a16="http://schemas.microsoft.com/office/drawing/2014/main" id="{876514F4-0A4A-6DCC-4DA8-4C25841725DC}"/>
                  </a:ext>
                </a:extLst>
              </p:cNvPr>
              <p:cNvSpPr/>
              <p:nvPr/>
            </p:nvSpPr>
            <p:spPr>
              <a:xfrm>
                <a:off x="4291013" y="4907756"/>
                <a:ext cx="559593" cy="533400"/>
              </a:xfrm>
              <a:custGeom>
                <a:avLst/>
                <a:gdLst>
                  <a:gd name="connsiteX0" fmla="*/ 185737 w 559593"/>
                  <a:gd name="connsiteY0" fmla="*/ 0 h 533400"/>
                  <a:gd name="connsiteX1" fmla="*/ 526256 w 559593"/>
                  <a:gd name="connsiteY1" fmla="*/ 21432 h 533400"/>
                  <a:gd name="connsiteX2" fmla="*/ 559593 w 559593"/>
                  <a:gd name="connsiteY2" fmla="*/ 407194 h 533400"/>
                  <a:gd name="connsiteX3" fmla="*/ 64293 w 559593"/>
                  <a:gd name="connsiteY3" fmla="*/ 533400 h 533400"/>
                  <a:gd name="connsiteX4" fmla="*/ 21431 w 559593"/>
                  <a:gd name="connsiteY4" fmla="*/ 497682 h 533400"/>
                  <a:gd name="connsiteX5" fmla="*/ 0 w 559593"/>
                  <a:gd name="connsiteY5" fmla="*/ 288132 h 533400"/>
                  <a:gd name="connsiteX6" fmla="*/ 50006 w 559593"/>
                  <a:gd name="connsiteY6" fmla="*/ 69057 h 533400"/>
                  <a:gd name="connsiteX7" fmla="*/ 107156 w 559593"/>
                  <a:gd name="connsiteY7" fmla="*/ 19050 h 533400"/>
                  <a:gd name="connsiteX8" fmla="*/ 185737 w 559593"/>
                  <a:gd name="connsiteY8"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9593" h="533400">
                    <a:moveTo>
                      <a:pt x="185737" y="0"/>
                    </a:moveTo>
                    <a:lnTo>
                      <a:pt x="526256" y="21432"/>
                    </a:lnTo>
                    <a:lnTo>
                      <a:pt x="559593" y="407194"/>
                    </a:lnTo>
                    <a:lnTo>
                      <a:pt x="64293" y="533400"/>
                    </a:lnTo>
                    <a:lnTo>
                      <a:pt x="21431" y="497682"/>
                    </a:lnTo>
                    <a:lnTo>
                      <a:pt x="0" y="288132"/>
                    </a:lnTo>
                    <a:lnTo>
                      <a:pt x="50006" y="69057"/>
                    </a:lnTo>
                    <a:lnTo>
                      <a:pt x="107156" y="19050"/>
                    </a:lnTo>
                    <a:lnTo>
                      <a:pt x="185737"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a:extLst>
                  <a:ext uri="{FF2B5EF4-FFF2-40B4-BE49-F238E27FC236}">
                    <a16:creationId xmlns:a16="http://schemas.microsoft.com/office/drawing/2014/main" id="{37854803-4FB3-2B17-763C-BE1432329B32}"/>
                  </a:ext>
                </a:extLst>
              </p:cNvPr>
              <p:cNvSpPr/>
              <p:nvPr/>
            </p:nvSpPr>
            <p:spPr>
              <a:xfrm>
                <a:off x="3393281" y="4314825"/>
                <a:ext cx="1012032" cy="669131"/>
              </a:xfrm>
              <a:custGeom>
                <a:avLst/>
                <a:gdLst>
                  <a:gd name="connsiteX0" fmla="*/ 292894 w 1012032"/>
                  <a:gd name="connsiteY0" fmla="*/ 0 h 669131"/>
                  <a:gd name="connsiteX1" fmla="*/ 631032 w 1012032"/>
                  <a:gd name="connsiteY1" fmla="*/ 95250 h 669131"/>
                  <a:gd name="connsiteX2" fmla="*/ 1012032 w 1012032"/>
                  <a:gd name="connsiteY2" fmla="*/ 611981 h 669131"/>
                  <a:gd name="connsiteX3" fmla="*/ 933450 w 1012032"/>
                  <a:gd name="connsiteY3" fmla="*/ 669131 h 669131"/>
                  <a:gd name="connsiteX4" fmla="*/ 328613 w 1012032"/>
                  <a:gd name="connsiteY4" fmla="*/ 604838 h 669131"/>
                  <a:gd name="connsiteX5" fmla="*/ 0 w 1012032"/>
                  <a:gd name="connsiteY5" fmla="*/ 311944 h 669131"/>
                  <a:gd name="connsiteX6" fmla="*/ 47625 w 1012032"/>
                  <a:gd name="connsiteY6" fmla="*/ 221456 h 669131"/>
                  <a:gd name="connsiteX7" fmla="*/ 292894 w 1012032"/>
                  <a:gd name="connsiteY7"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2032" h="669131">
                    <a:moveTo>
                      <a:pt x="292894" y="0"/>
                    </a:moveTo>
                    <a:lnTo>
                      <a:pt x="631032" y="95250"/>
                    </a:lnTo>
                    <a:lnTo>
                      <a:pt x="1012032" y="611981"/>
                    </a:lnTo>
                    <a:lnTo>
                      <a:pt x="933450" y="669131"/>
                    </a:lnTo>
                    <a:lnTo>
                      <a:pt x="328613" y="604838"/>
                    </a:lnTo>
                    <a:lnTo>
                      <a:pt x="0" y="311944"/>
                    </a:lnTo>
                    <a:lnTo>
                      <a:pt x="47625" y="221456"/>
                    </a:lnTo>
                    <a:lnTo>
                      <a:pt x="29289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a:extLst>
                  <a:ext uri="{FF2B5EF4-FFF2-40B4-BE49-F238E27FC236}">
                    <a16:creationId xmlns:a16="http://schemas.microsoft.com/office/drawing/2014/main" id="{638C9A5B-8A68-E66A-C4FD-3F57CD10571A}"/>
                  </a:ext>
                </a:extLst>
              </p:cNvPr>
              <p:cNvSpPr/>
              <p:nvPr/>
            </p:nvSpPr>
            <p:spPr>
              <a:xfrm>
                <a:off x="3636169" y="3833813"/>
                <a:ext cx="769144" cy="571500"/>
              </a:xfrm>
              <a:custGeom>
                <a:avLst/>
                <a:gdLst>
                  <a:gd name="connsiteX0" fmla="*/ 0 w 769144"/>
                  <a:gd name="connsiteY0" fmla="*/ 11906 h 571500"/>
                  <a:gd name="connsiteX1" fmla="*/ 390525 w 769144"/>
                  <a:gd name="connsiteY1" fmla="*/ 0 h 571500"/>
                  <a:gd name="connsiteX2" fmla="*/ 676275 w 769144"/>
                  <a:gd name="connsiteY2" fmla="*/ 226218 h 571500"/>
                  <a:gd name="connsiteX3" fmla="*/ 769144 w 769144"/>
                  <a:gd name="connsiteY3" fmla="*/ 359568 h 571500"/>
                  <a:gd name="connsiteX4" fmla="*/ 395287 w 769144"/>
                  <a:gd name="connsiteY4" fmla="*/ 571500 h 571500"/>
                  <a:gd name="connsiteX5" fmla="*/ 54769 w 769144"/>
                  <a:gd name="connsiteY5" fmla="*/ 476250 h 571500"/>
                  <a:gd name="connsiteX6" fmla="*/ 0 w 769144"/>
                  <a:gd name="connsiteY6" fmla="*/ 11906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144" h="571500">
                    <a:moveTo>
                      <a:pt x="0" y="11906"/>
                    </a:moveTo>
                    <a:lnTo>
                      <a:pt x="390525" y="0"/>
                    </a:lnTo>
                    <a:lnTo>
                      <a:pt x="676275" y="226218"/>
                    </a:lnTo>
                    <a:lnTo>
                      <a:pt x="769144" y="359568"/>
                    </a:lnTo>
                    <a:lnTo>
                      <a:pt x="395287" y="571500"/>
                    </a:lnTo>
                    <a:lnTo>
                      <a:pt x="54769" y="476250"/>
                    </a:lnTo>
                    <a:lnTo>
                      <a:pt x="0" y="119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extLst>
                  <a:ext uri="{FF2B5EF4-FFF2-40B4-BE49-F238E27FC236}">
                    <a16:creationId xmlns:a16="http://schemas.microsoft.com/office/drawing/2014/main" id="{CC4BF512-DFB9-8BAF-E000-51F60466E8DA}"/>
                  </a:ext>
                </a:extLst>
              </p:cNvPr>
              <p:cNvSpPr/>
              <p:nvPr/>
            </p:nvSpPr>
            <p:spPr>
              <a:xfrm>
                <a:off x="2643188" y="3509963"/>
                <a:ext cx="969168" cy="466725"/>
              </a:xfrm>
              <a:custGeom>
                <a:avLst/>
                <a:gdLst>
                  <a:gd name="connsiteX0" fmla="*/ 0 w 969168"/>
                  <a:gd name="connsiteY0" fmla="*/ 226218 h 466725"/>
                  <a:gd name="connsiteX1" fmla="*/ 864393 w 969168"/>
                  <a:gd name="connsiteY1" fmla="*/ 0 h 466725"/>
                  <a:gd name="connsiteX2" fmla="*/ 969168 w 969168"/>
                  <a:gd name="connsiteY2" fmla="*/ 333375 h 466725"/>
                  <a:gd name="connsiteX3" fmla="*/ 459581 w 969168"/>
                  <a:gd name="connsiteY3" fmla="*/ 466725 h 466725"/>
                  <a:gd name="connsiteX4" fmla="*/ 0 w 969168"/>
                  <a:gd name="connsiteY4" fmla="*/ 226218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168" h="466725">
                    <a:moveTo>
                      <a:pt x="0" y="226218"/>
                    </a:moveTo>
                    <a:lnTo>
                      <a:pt x="864393" y="0"/>
                    </a:lnTo>
                    <a:lnTo>
                      <a:pt x="969168" y="333375"/>
                    </a:lnTo>
                    <a:lnTo>
                      <a:pt x="459581" y="466725"/>
                    </a:lnTo>
                    <a:lnTo>
                      <a:pt x="0" y="22621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58">
                <a:extLst>
                  <a:ext uri="{FF2B5EF4-FFF2-40B4-BE49-F238E27FC236}">
                    <a16:creationId xmlns:a16="http://schemas.microsoft.com/office/drawing/2014/main" id="{7712095D-5B31-91E7-0603-B66181CDB700}"/>
                  </a:ext>
                </a:extLst>
              </p:cNvPr>
              <p:cNvSpPr/>
              <p:nvPr/>
            </p:nvSpPr>
            <p:spPr>
              <a:xfrm>
                <a:off x="2962275" y="3850481"/>
                <a:ext cx="731044" cy="678657"/>
              </a:xfrm>
              <a:custGeom>
                <a:avLst/>
                <a:gdLst>
                  <a:gd name="connsiteX0" fmla="*/ 169069 w 731044"/>
                  <a:gd name="connsiteY0" fmla="*/ 123825 h 678657"/>
                  <a:gd name="connsiteX1" fmla="*/ 0 w 731044"/>
                  <a:gd name="connsiteY1" fmla="*/ 373857 h 678657"/>
                  <a:gd name="connsiteX2" fmla="*/ 476250 w 731044"/>
                  <a:gd name="connsiteY2" fmla="*/ 678657 h 678657"/>
                  <a:gd name="connsiteX3" fmla="*/ 731044 w 731044"/>
                  <a:gd name="connsiteY3" fmla="*/ 452438 h 678657"/>
                  <a:gd name="connsiteX4" fmla="*/ 654844 w 731044"/>
                  <a:gd name="connsiteY4" fmla="*/ 0 h 678657"/>
                  <a:gd name="connsiteX5" fmla="*/ 169069 w 731044"/>
                  <a:gd name="connsiteY5" fmla="*/ 123825 h 6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044" h="678657">
                    <a:moveTo>
                      <a:pt x="169069" y="123825"/>
                    </a:moveTo>
                    <a:lnTo>
                      <a:pt x="0" y="373857"/>
                    </a:lnTo>
                    <a:lnTo>
                      <a:pt x="476250" y="678657"/>
                    </a:lnTo>
                    <a:lnTo>
                      <a:pt x="731044" y="452438"/>
                    </a:lnTo>
                    <a:lnTo>
                      <a:pt x="654844" y="0"/>
                    </a:lnTo>
                    <a:lnTo>
                      <a:pt x="169069" y="1238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a:extLst>
                  <a:ext uri="{FF2B5EF4-FFF2-40B4-BE49-F238E27FC236}">
                    <a16:creationId xmlns:a16="http://schemas.microsoft.com/office/drawing/2014/main" id="{31A98EAC-30C0-C8DA-C643-6A8E51243B76}"/>
                  </a:ext>
                </a:extLst>
              </p:cNvPr>
              <p:cNvSpPr/>
              <p:nvPr/>
            </p:nvSpPr>
            <p:spPr>
              <a:xfrm>
                <a:off x="2219325" y="3195638"/>
                <a:ext cx="1304925" cy="538162"/>
              </a:xfrm>
              <a:custGeom>
                <a:avLst/>
                <a:gdLst>
                  <a:gd name="connsiteX0" fmla="*/ 1059656 w 1304925"/>
                  <a:gd name="connsiteY0" fmla="*/ 47625 h 538162"/>
                  <a:gd name="connsiteX1" fmla="*/ 0 w 1304925"/>
                  <a:gd name="connsiteY1" fmla="*/ 0 h 538162"/>
                  <a:gd name="connsiteX2" fmla="*/ 207169 w 1304925"/>
                  <a:gd name="connsiteY2" fmla="*/ 466725 h 538162"/>
                  <a:gd name="connsiteX3" fmla="*/ 290513 w 1304925"/>
                  <a:gd name="connsiteY3" fmla="*/ 531018 h 538162"/>
                  <a:gd name="connsiteX4" fmla="*/ 416719 w 1304925"/>
                  <a:gd name="connsiteY4" fmla="*/ 538162 h 538162"/>
                  <a:gd name="connsiteX5" fmla="*/ 1304925 w 1304925"/>
                  <a:gd name="connsiteY5" fmla="*/ 297656 h 538162"/>
                  <a:gd name="connsiteX6" fmla="*/ 1059656 w 1304925"/>
                  <a:gd name="connsiteY6" fmla="*/ 47625 h 5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4925" h="538162">
                    <a:moveTo>
                      <a:pt x="1059656" y="47625"/>
                    </a:moveTo>
                    <a:lnTo>
                      <a:pt x="0" y="0"/>
                    </a:lnTo>
                    <a:lnTo>
                      <a:pt x="207169" y="466725"/>
                    </a:lnTo>
                    <a:lnTo>
                      <a:pt x="290513" y="531018"/>
                    </a:lnTo>
                    <a:lnTo>
                      <a:pt x="416719" y="538162"/>
                    </a:lnTo>
                    <a:lnTo>
                      <a:pt x="1304925" y="297656"/>
                    </a:lnTo>
                    <a:lnTo>
                      <a:pt x="1059656" y="476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a:extLst>
                  <a:ext uri="{FF2B5EF4-FFF2-40B4-BE49-F238E27FC236}">
                    <a16:creationId xmlns:a16="http://schemas.microsoft.com/office/drawing/2014/main" id="{D43841D3-AEE0-9C74-504C-A3DEF9CA696E}"/>
                  </a:ext>
                </a:extLst>
              </p:cNvPr>
              <p:cNvSpPr/>
              <p:nvPr/>
            </p:nvSpPr>
            <p:spPr>
              <a:xfrm>
                <a:off x="2009775" y="2612231"/>
                <a:ext cx="1423988" cy="642938"/>
              </a:xfrm>
              <a:custGeom>
                <a:avLst/>
                <a:gdLst>
                  <a:gd name="connsiteX0" fmla="*/ 326231 w 1423988"/>
                  <a:gd name="connsiteY0" fmla="*/ 54769 h 642938"/>
                  <a:gd name="connsiteX1" fmla="*/ 1423988 w 1423988"/>
                  <a:gd name="connsiteY1" fmla="*/ 0 h 642938"/>
                  <a:gd name="connsiteX2" fmla="*/ 1245394 w 1423988"/>
                  <a:gd name="connsiteY2" fmla="*/ 642938 h 642938"/>
                  <a:gd name="connsiteX3" fmla="*/ 197644 w 1423988"/>
                  <a:gd name="connsiteY3" fmla="*/ 573882 h 642938"/>
                  <a:gd name="connsiteX4" fmla="*/ 0 w 1423988"/>
                  <a:gd name="connsiteY4" fmla="*/ 411957 h 642938"/>
                  <a:gd name="connsiteX5" fmla="*/ 326231 w 1423988"/>
                  <a:gd name="connsiteY5" fmla="*/ 54769 h 64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988" h="642938">
                    <a:moveTo>
                      <a:pt x="326231" y="54769"/>
                    </a:moveTo>
                    <a:lnTo>
                      <a:pt x="1423988" y="0"/>
                    </a:lnTo>
                    <a:lnTo>
                      <a:pt x="1245394" y="642938"/>
                    </a:lnTo>
                    <a:lnTo>
                      <a:pt x="197644" y="573882"/>
                    </a:lnTo>
                    <a:lnTo>
                      <a:pt x="0" y="411957"/>
                    </a:lnTo>
                    <a:lnTo>
                      <a:pt x="326231" y="547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F51C8811-66AE-2930-7E91-D881378D3411}"/>
                  </a:ext>
                </a:extLst>
              </p:cNvPr>
              <p:cNvSpPr/>
              <p:nvPr/>
            </p:nvSpPr>
            <p:spPr>
              <a:xfrm>
                <a:off x="2340769" y="1521619"/>
                <a:ext cx="1319212" cy="1150144"/>
              </a:xfrm>
              <a:custGeom>
                <a:avLst/>
                <a:gdLst>
                  <a:gd name="connsiteX0" fmla="*/ 159544 w 1319212"/>
                  <a:gd name="connsiteY0" fmla="*/ 0 h 1150144"/>
                  <a:gd name="connsiteX1" fmla="*/ 721519 w 1319212"/>
                  <a:gd name="connsiteY1" fmla="*/ 135731 h 1150144"/>
                  <a:gd name="connsiteX2" fmla="*/ 1319212 w 1319212"/>
                  <a:gd name="connsiteY2" fmla="*/ 731044 h 1150144"/>
                  <a:gd name="connsiteX3" fmla="*/ 1316831 w 1319212"/>
                  <a:gd name="connsiteY3" fmla="*/ 947737 h 1150144"/>
                  <a:gd name="connsiteX4" fmla="*/ 1092994 w 1319212"/>
                  <a:gd name="connsiteY4" fmla="*/ 1095375 h 1150144"/>
                  <a:gd name="connsiteX5" fmla="*/ 0 w 1319212"/>
                  <a:gd name="connsiteY5" fmla="*/ 1150144 h 1150144"/>
                  <a:gd name="connsiteX6" fmla="*/ 159544 w 1319212"/>
                  <a:gd name="connsiteY6" fmla="*/ 0 h 115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212" h="1150144">
                    <a:moveTo>
                      <a:pt x="159544" y="0"/>
                    </a:moveTo>
                    <a:lnTo>
                      <a:pt x="721519" y="135731"/>
                    </a:lnTo>
                    <a:lnTo>
                      <a:pt x="1319212" y="731044"/>
                    </a:lnTo>
                    <a:cubicBezTo>
                      <a:pt x="1318418" y="803275"/>
                      <a:pt x="1317625" y="875506"/>
                      <a:pt x="1316831" y="947737"/>
                    </a:cubicBezTo>
                    <a:lnTo>
                      <a:pt x="1092994" y="1095375"/>
                    </a:lnTo>
                    <a:lnTo>
                      <a:pt x="0" y="1150144"/>
                    </a:lnTo>
                    <a:lnTo>
                      <a:pt x="1595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8" name="任意多边形: 形状 447">
                <a:extLst>
                  <a:ext uri="{FF2B5EF4-FFF2-40B4-BE49-F238E27FC236}">
                    <a16:creationId xmlns:a16="http://schemas.microsoft.com/office/drawing/2014/main" id="{3458CD52-E93D-3C81-1310-24B9164F7DF9}"/>
                  </a:ext>
                </a:extLst>
              </p:cNvPr>
              <p:cNvSpPr/>
              <p:nvPr/>
            </p:nvSpPr>
            <p:spPr>
              <a:xfrm>
                <a:off x="3050381" y="1264444"/>
                <a:ext cx="1524000" cy="983456"/>
              </a:xfrm>
              <a:custGeom>
                <a:avLst/>
                <a:gdLst>
                  <a:gd name="connsiteX0" fmla="*/ 0 w 1524000"/>
                  <a:gd name="connsiteY0" fmla="*/ 381000 h 983456"/>
                  <a:gd name="connsiteX1" fmla="*/ 230982 w 1524000"/>
                  <a:gd name="connsiteY1" fmla="*/ 278606 h 983456"/>
                  <a:gd name="connsiteX2" fmla="*/ 1223963 w 1524000"/>
                  <a:gd name="connsiteY2" fmla="*/ 0 h 983456"/>
                  <a:gd name="connsiteX3" fmla="*/ 1524000 w 1524000"/>
                  <a:gd name="connsiteY3" fmla="*/ 440531 h 983456"/>
                  <a:gd name="connsiteX4" fmla="*/ 1288257 w 1524000"/>
                  <a:gd name="connsiteY4" fmla="*/ 669131 h 983456"/>
                  <a:gd name="connsiteX5" fmla="*/ 597694 w 1524000"/>
                  <a:gd name="connsiteY5" fmla="*/ 983456 h 983456"/>
                  <a:gd name="connsiteX6" fmla="*/ 0 w 1524000"/>
                  <a:gd name="connsiteY6" fmla="*/ 381000 h 983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0" h="983456">
                    <a:moveTo>
                      <a:pt x="0" y="381000"/>
                    </a:moveTo>
                    <a:lnTo>
                      <a:pt x="230982" y="278606"/>
                    </a:lnTo>
                    <a:lnTo>
                      <a:pt x="1223963" y="0"/>
                    </a:lnTo>
                    <a:lnTo>
                      <a:pt x="1524000" y="440531"/>
                    </a:lnTo>
                    <a:lnTo>
                      <a:pt x="1288257" y="669131"/>
                    </a:lnTo>
                    <a:lnTo>
                      <a:pt x="597694" y="983456"/>
                    </a:lnTo>
                    <a:lnTo>
                      <a:pt x="0" y="38100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任意多边形: 形状 448">
                <a:extLst>
                  <a:ext uri="{FF2B5EF4-FFF2-40B4-BE49-F238E27FC236}">
                    <a16:creationId xmlns:a16="http://schemas.microsoft.com/office/drawing/2014/main" id="{1B0A6A18-3F86-DCCE-3B35-4291FEF0A9CB}"/>
                  </a:ext>
                </a:extLst>
              </p:cNvPr>
              <p:cNvSpPr/>
              <p:nvPr/>
            </p:nvSpPr>
            <p:spPr>
              <a:xfrm>
                <a:off x="4276725" y="471488"/>
                <a:ext cx="1316831" cy="1273968"/>
              </a:xfrm>
              <a:custGeom>
                <a:avLst/>
                <a:gdLst>
                  <a:gd name="connsiteX0" fmla="*/ 0 w 1316831"/>
                  <a:gd name="connsiteY0" fmla="*/ 785812 h 1273968"/>
                  <a:gd name="connsiteX1" fmla="*/ 85725 w 1316831"/>
                  <a:gd name="connsiteY1" fmla="*/ 366712 h 1273968"/>
                  <a:gd name="connsiteX2" fmla="*/ 426244 w 1316831"/>
                  <a:gd name="connsiteY2" fmla="*/ 0 h 1273968"/>
                  <a:gd name="connsiteX3" fmla="*/ 1316831 w 1316831"/>
                  <a:gd name="connsiteY3" fmla="*/ 576262 h 1273968"/>
                  <a:gd name="connsiteX4" fmla="*/ 659606 w 1316831"/>
                  <a:gd name="connsiteY4" fmla="*/ 1273968 h 1273968"/>
                  <a:gd name="connsiteX5" fmla="*/ 302419 w 1316831"/>
                  <a:gd name="connsiteY5" fmla="*/ 1226343 h 1273968"/>
                  <a:gd name="connsiteX6" fmla="*/ 0 w 1316831"/>
                  <a:gd name="connsiteY6" fmla="*/ 785812 h 127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6831" h="1273968">
                    <a:moveTo>
                      <a:pt x="0" y="785812"/>
                    </a:moveTo>
                    <a:lnTo>
                      <a:pt x="85725" y="366712"/>
                    </a:lnTo>
                    <a:lnTo>
                      <a:pt x="426244" y="0"/>
                    </a:lnTo>
                    <a:lnTo>
                      <a:pt x="1316831" y="576262"/>
                    </a:lnTo>
                    <a:lnTo>
                      <a:pt x="659606" y="1273968"/>
                    </a:lnTo>
                    <a:lnTo>
                      <a:pt x="302419" y="1226343"/>
                    </a:lnTo>
                    <a:lnTo>
                      <a:pt x="0" y="7858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a:extLst>
                <a:ext uri="{FF2B5EF4-FFF2-40B4-BE49-F238E27FC236}">
                  <a16:creationId xmlns:a16="http://schemas.microsoft.com/office/drawing/2014/main" id="{B99D050E-8DDC-EEE6-2D1D-CACD0D571566}"/>
                </a:ext>
              </a:extLst>
            </p:cNvPr>
            <p:cNvCxnSpPr>
              <a:cxnSpLocks/>
            </p:cNvCxnSpPr>
            <p:nvPr/>
          </p:nvCxnSpPr>
          <p:spPr>
            <a:xfrm>
              <a:off x="5226050" y="3086100"/>
              <a:ext cx="1479550" cy="1443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9C07C4EF-BE48-35C0-FC63-668494B577FF}"/>
                </a:ext>
              </a:extLst>
            </p:cNvPr>
            <p:cNvCxnSpPr>
              <a:cxnSpLocks/>
            </p:cNvCxnSpPr>
            <p:nvPr/>
          </p:nvCxnSpPr>
          <p:spPr>
            <a:xfrm>
              <a:off x="5226050" y="3086100"/>
              <a:ext cx="1546225" cy="686991"/>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8D136663-36EC-D954-FD11-B079949573C6}"/>
                </a:ext>
              </a:extLst>
            </p:cNvPr>
            <p:cNvCxnSpPr>
              <a:cxnSpLocks/>
            </p:cNvCxnSpPr>
            <p:nvPr/>
          </p:nvCxnSpPr>
          <p:spPr>
            <a:xfrm flipV="1">
              <a:off x="5226050" y="3078154"/>
              <a:ext cx="2440384" cy="194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0AC99FF5-6BBD-5939-AA96-521A5A0CBD13}"/>
                </a:ext>
              </a:extLst>
            </p:cNvPr>
            <p:cNvCxnSpPr>
              <a:cxnSpLocks/>
            </p:cNvCxnSpPr>
            <p:nvPr/>
          </p:nvCxnSpPr>
          <p:spPr>
            <a:xfrm flipV="1">
              <a:off x="5211366" y="2718598"/>
              <a:ext cx="2570559" cy="367502"/>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011FEB41-FF08-3321-BB23-8F1D84ED02AB}"/>
                </a:ext>
              </a:extLst>
            </p:cNvPr>
            <p:cNvCxnSpPr>
              <a:cxnSpLocks/>
            </p:cNvCxnSpPr>
            <p:nvPr/>
          </p:nvCxnSpPr>
          <p:spPr>
            <a:xfrm flipV="1">
              <a:off x="5208985" y="2051232"/>
              <a:ext cx="1982390" cy="1034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BF479A77-84A5-DB20-4E93-F1D8D57ACF84}"/>
                </a:ext>
              </a:extLst>
            </p:cNvPr>
            <p:cNvCxnSpPr>
              <a:cxnSpLocks/>
            </p:cNvCxnSpPr>
            <p:nvPr/>
          </p:nvCxnSpPr>
          <p:spPr>
            <a:xfrm flipV="1">
              <a:off x="5223669" y="2072707"/>
              <a:ext cx="1793874" cy="1013393"/>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B7086D01-01A8-BEB5-70BD-8561FF069756}"/>
                </a:ext>
              </a:extLst>
            </p:cNvPr>
            <p:cNvCxnSpPr>
              <a:cxnSpLocks/>
            </p:cNvCxnSpPr>
            <p:nvPr/>
          </p:nvCxnSpPr>
          <p:spPr>
            <a:xfrm flipV="1">
              <a:off x="5206604" y="1670232"/>
              <a:ext cx="1142999" cy="1415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8E9C49F8-55B7-6416-C164-39F7A46D2743}"/>
                </a:ext>
              </a:extLst>
            </p:cNvPr>
            <p:cNvCxnSpPr>
              <a:cxnSpLocks/>
            </p:cNvCxnSpPr>
            <p:nvPr/>
          </p:nvCxnSpPr>
          <p:spPr>
            <a:xfrm flipV="1">
              <a:off x="5214143" y="2486025"/>
              <a:ext cx="2696688" cy="592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7FC751ED-EC8C-9BB2-35B3-98D2733029F3}"/>
                </a:ext>
              </a:extLst>
            </p:cNvPr>
            <p:cNvCxnSpPr>
              <a:cxnSpLocks/>
            </p:cNvCxnSpPr>
            <p:nvPr/>
          </p:nvCxnSpPr>
          <p:spPr>
            <a:xfrm flipV="1">
              <a:off x="5210809" y="1090612"/>
              <a:ext cx="1328104" cy="2001612"/>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79AAF715-5211-006A-8E59-48A4386DBE3D}"/>
                </a:ext>
              </a:extLst>
            </p:cNvPr>
            <p:cNvCxnSpPr>
              <a:cxnSpLocks/>
            </p:cNvCxnSpPr>
            <p:nvPr/>
          </p:nvCxnSpPr>
          <p:spPr>
            <a:xfrm flipV="1">
              <a:off x="5210809" y="1595438"/>
              <a:ext cx="286624" cy="149066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C369C9F7-F280-53C6-60D8-83E643D7AC9B}"/>
                </a:ext>
              </a:extLst>
            </p:cNvPr>
            <p:cNvCxnSpPr>
              <a:cxnSpLocks/>
            </p:cNvCxnSpPr>
            <p:nvPr/>
          </p:nvCxnSpPr>
          <p:spPr>
            <a:xfrm flipH="1" flipV="1">
              <a:off x="4942285" y="1261360"/>
              <a:ext cx="268524" cy="182474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B3E3A867-7E5A-2D3A-7ED4-093157D3D41F}"/>
                </a:ext>
              </a:extLst>
            </p:cNvPr>
            <p:cNvCxnSpPr>
              <a:cxnSpLocks/>
            </p:cNvCxnSpPr>
            <p:nvPr/>
          </p:nvCxnSpPr>
          <p:spPr>
            <a:xfrm flipH="1" flipV="1">
              <a:off x="3928505" y="1703433"/>
              <a:ext cx="1282304" cy="1360465"/>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22D39648-9BBD-9BA1-091F-44000C08ABA0}"/>
                </a:ext>
              </a:extLst>
            </p:cNvPr>
            <p:cNvCxnSpPr>
              <a:cxnSpLocks/>
            </p:cNvCxnSpPr>
            <p:nvPr/>
          </p:nvCxnSpPr>
          <p:spPr>
            <a:xfrm flipH="1" flipV="1">
              <a:off x="2954258" y="2345531"/>
              <a:ext cx="2259885" cy="739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19D024F1-2822-8757-3CC8-4F2C4BC1FCDC}"/>
                </a:ext>
              </a:extLst>
            </p:cNvPr>
            <p:cNvCxnSpPr>
              <a:cxnSpLocks/>
            </p:cNvCxnSpPr>
            <p:nvPr/>
          </p:nvCxnSpPr>
          <p:spPr>
            <a:xfrm flipH="1" flipV="1">
              <a:off x="3000375" y="2929765"/>
              <a:ext cx="2210434" cy="155316"/>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1897EDFE-44DE-9E6C-F788-3D7F29B38E42}"/>
                </a:ext>
              </a:extLst>
            </p:cNvPr>
            <p:cNvCxnSpPr>
              <a:cxnSpLocks/>
            </p:cNvCxnSpPr>
            <p:nvPr/>
          </p:nvCxnSpPr>
          <p:spPr>
            <a:xfrm flipH="1">
              <a:off x="2962275" y="3081381"/>
              <a:ext cx="2251868" cy="45927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C3F4A0DC-6F0C-1E69-29B0-5DC8C8A6D2FC}"/>
                </a:ext>
              </a:extLst>
            </p:cNvPr>
            <p:cNvCxnSpPr>
              <a:cxnSpLocks/>
            </p:cNvCxnSpPr>
            <p:nvPr/>
          </p:nvCxnSpPr>
          <p:spPr>
            <a:xfrm flipH="1">
              <a:off x="3050381" y="3094822"/>
              <a:ext cx="2163762" cy="662429"/>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36800F2A-3E3E-0E40-FC81-8C40F9278114}"/>
                </a:ext>
              </a:extLst>
            </p:cNvPr>
            <p:cNvCxnSpPr>
              <a:cxnSpLocks/>
            </p:cNvCxnSpPr>
            <p:nvPr/>
          </p:nvCxnSpPr>
          <p:spPr>
            <a:xfrm flipH="1">
              <a:off x="3240209" y="3104920"/>
              <a:ext cx="1976315" cy="1098406"/>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5DB36984-CFBF-1B8C-58DC-8715B26DEEDD}"/>
                </a:ext>
              </a:extLst>
            </p:cNvPr>
            <p:cNvCxnSpPr>
              <a:cxnSpLocks/>
            </p:cNvCxnSpPr>
            <p:nvPr/>
          </p:nvCxnSpPr>
          <p:spPr>
            <a:xfrm flipH="1">
              <a:off x="4121271" y="3106314"/>
              <a:ext cx="1100889" cy="101243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1994E671-4929-8F77-F2B4-2729FE6AAD0D}"/>
                </a:ext>
              </a:extLst>
            </p:cNvPr>
            <p:cNvCxnSpPr>
              <a:cxnSpLocks/>
            </p:cNvCxnSpPr>
            <p:nvPr/>
          </p:nvCxnSpPr>
          <p:spPr>
            <a:xfrm flipH="1">
              <a:off x="3833594" y="3098596"/>
              <a:ext cx="1390075" cy="1588407"/>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131A76A0-4C2C-FD1C-8821-AC3A48DFC630}"/>
                </a:ext>
              </a:extLst>
            </p:cNvPr>
            <p:cNvCxnSpPr>
              <a:cxnSpLocks/>
            </p:cNvCxnSpPr>
            <p:nvPr/>
          </p:nvCxnSpPr>
          <p:spPr>
            <a:xfrm flipH="1">
              <a:off x="4736306" y="3090850"/>
              <a:ext cx="477837" cy="2224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6478C5A4-F42B-CEE2-7C65-4920232DB002}"/>
                </a:ext>
              </a:extLst>
            </p:cNvPr>
            <p:cNvCxnSpPr>
              <a:cxnSpLocks/>
            </p:cNvCxnSpPr>
            <p:nvPr/>
          </p:nvCxnSpPr>
          <p:spPr>
            <a:xfrm flipH="1">
              <a:off x="4964906" y="3092224"/>
              <a:ext cx="257254" cy="22417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BB276A5C-8BDC-CD3D-3A78-7BAFA93ED72B}"/>
                </a:ext>
              </a:extLst>
            </p:cNvPr>
            <p:cNvCxnSpPr>
              <a:cxnSpLocks/>
            </p:cNvCxnSpPr>
            <p:nvPr/>
          </p:nvCxnSpPr>
          <p:spPr>
            <a:xfrm>
              <a:off x="5222160" y="3106314"/>
              <a:ext cx="108665" cy="24903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DB0AE32C-47C5-181C-EA38-A6B9ADDBDE02}"/>
                </a:ext>
              </a:extLst>
            </p:cNvPr>
            <p:cNvCxnSpPr>
              <a:cxnSpLocks/>
            </p:cNvCxnSpPr>
            <p:nvPr/>
          </p:nvCxnSpPr>
          <p:spPr>
            <a:xfrm>
              <a:off x="5214143" y="3092224"/>
              <a:ext cx="1453357" cy="1676626"/>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52" name="组合 451">
            <a:extLst>
              <a:ext uri="{FF2B5EF4-FFF2-40B4-BE49-F238E27FC236}">
                <a16:creationId xmlns:a16="http://schemas.microsoft.com/office/drawing/2014/main" id="{57E8AE3A-4ED5-DE1D-9967-AE2216D7329A}"/>
              </a:ext>
            </a:extLst>
          </p:cNvPr>
          <p:cNvGrpSpPr/>
          <p:nvPr/>
        </p:nvGrpSpPr>
        <p:grpSpPr>
          <a:xfrm>
            <a:off x="3286584" y="2341624"/>
            <a:ext cx="2451037" cy="2144658"/>
            <a:chOff x="1237672" y="0"/>
            <a:chExt cx="8323289" cy="6770255"/>
          </a:xfrm>
        </p:grpSpPr>
        <p:grpSp>
          <p:nvGrpSpPr>
            <p:cNvPr id="453" name="组合 452">
              <a:extLst>
                <a:ext uri="{FF2B5EF4-FFF2-40B4-BE49-F238E27FC236}">
                  <a16:creationId xmlns:a16="http://schemas.microsoft.com/office/drawing/2014/main" id="{4CD845CC-CBA0-AF8D-BAC1-3433C7A1D11E}"/>
                </a:ext>
              </a:extLst>
            </p:cNvPr>
            <p:cNvGrpSpPr/>
            <p:nvPr/>
          </p:nvGrpSpPr>
          <p:grpSpPr>
            <a:xfrm>
              <a:off x="1237672" y="0"/>
              <a:ext cx="8323289" cy="6770255"/>
              <a:chOff x="1237672" y="0"/>
              <a:chExt cx="8323289" cy="6770255"/>
            </a:xfrm>
          </p:grpSpPr>
          <p:grpSp>
            <p:nvGrpSpPr>
              <p:cNvPr id="470" name="组合 469">
                <a:extLst>
                  <a:ext uri="{FF2B5EF4-FFF2-40B4-BE49-F238E27FC236}">
                    <a16:creationId xmlns:a16="http://schemas.microsoft.com/office/drawing/2014/main" id="{37D2E8DA-EAB5-EF53-020E-967359A8D95D}"/>
                  </a:ext>
                </a:extLst>
              </p:cNvPr>
              <p:cNvGrpSpPr/>
              <p:nvPr/>
            </p:nvGrpSpPr>
            <p:grpSpPr>
              <a:xfrm>
                <a:off x="1237672" y="0"/>
                <a:ext cx="8323289" cy="6770255"/>
                <a:chOff x="1237672" y="0"/>
                <a:chExt cx="8323289" cy="6770255"/>
              </a:xfrm>
            </p:grpSpPr>
            <p:pic>
              <p:nvPicPr>
                <p:cNvPr id="487" name="图片 486" descr="图表, 雷达图&#10;&#10;描述已自动生成">
                  <a:extLst>
                    <a:ext uri="{FF2B5EF4-FFF2-40B4-BE49-F238E27FC236}">
                      <a16:creationId xmlns:a16="http://schemas.microsoft.com/office/drawing/2014/main" id="{D225CB8F-80F8-AC96-EAF1-73D87BEDE3E4}"/>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488" name="任意多边形: 形状 487">
                  <a:extLst>
                    <a:ext uri="{FF2B5EF4-FFF2-40B4-BE49-F238E27FC236}">
                      <a16:creationId xmlns:a16="http://schemas.microsoft.com/office/drawing/2014/main" id="{1694A663-72D8-93CC-57A9-F1D81A0F024C}"/>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1" name="任意多边形: 形状 470">
                <a:extLst>
                  <a:ext uri="{FF2B5EF4-FFF2-40B4-BE49-F238E27FC236}">
                    <a16:creationId xmlns:a16="http://schemas.microsoft.com/office/drawing/2014/main" id="{A554B826-9D54-5A11-B997-54B551DA0FC0}"/>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任意多边形: 形状 471">
                <a:extLst>
                  <a:ext uri="{FF2B5EF4-FFF2-40B4-BE49-F238E27FC236}">
                    <a16:creationId xmlns:a16="http://schemas.microsoft.com/office/drawing/2014/main" id="{CE3F3BA6-6C93-F7BB-C04A-9A0A923EE46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任意多边形: 形状 472">
                <a:extLst>
                  <a:ext uri="{FF2B5EF4-FFF2-40B4-BE49-F238E27FC236}">
                    <a16:creationId xmlns:a16="http://schemas.microsoft.com/office/drawing/2014/main" id="{DC3BADFC-5B45-74E4-9962-93ECE55402BE}"/>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任意多边形: 形状 473">
                <a:extLst>
                  <a:ext uri="{FF2B5EF4-FFF2-40B4-BE49-F238E27FC236}">
                    <a16:creationId xmlns:a16="http://schemas.microsoft.com/office/drawing/2014/main" id="{27CB1D25-E588-7FD5-5573-20FB460E7A05}"/>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5" name="任意多边形: 形状 474">
                <a:extLst>
                  <a:ext uri="{FF2B5EF4-FFF2-40B4-BE49-F238E27FC236}">
                    <a16:creationId xmlns:a16="http://schemas.microsoft.com/office/drawing/2014/main" id="{BE27AC1A-55EB-8976-E9E2-F425CC24A857}"/>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6" name="任意多边形: 形状 475">
                <a:extLst>
                  <a:ext uri="{FF2B5EF4-FFF2-40B4-BE49-F238E27FC236}">
                    <a16:creationId xmlns:a16="http://schemas.microsoft.com/office/drawing/2014/main" id="{7D21BDC7-7A43-8697-0B52-5F12DCE8AA1F}"/>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7" name="任意多边形: 形状 476">
                <a:extLst>
                  <a:ext uri="{FF2B5EF4-FFF2-40B4-BE49-F238E27FC236}">
                    <a16:creationId xmlns:a16="http://schemas.microsoft.com/office/drawing/2014/main" id="{6AFD3B5D-CA62-2C64-987C-BE72A1045367}"/>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8" name="任意多边形: 形状 477">
                <a:extLst>
                  <a:ext uri="{FF2B5EF4-FFF2-40B4-BE49-F238E27FC236}">
                    <a16:creationId xmlns:a16="http://schemas.microsoft.com/office/drawing/2014/main" id="{80557DAF-6F9D-2315-7247-B0C860B9744D}"/>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9" name="任意多边形: 形状 478">
                <a:extLst>
                  <a:ext uri="{FF2B5EF4-FFF2-40B4-BE49-F238E27FC236}">
                    <a16:creationId xmlns:a16="http://schemas.microsoft.com/office/drawing/2014/main" id="{67FDA41A-7189-181B-EFDC-A54CFB401019}"/>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0" name="任意多边形: 形状 479">
                <a:extLst>
                  <a:ext uri="{FF2B5EF4-FFF2-40B4-BE49-F238E27FC236}">
                    <a16:creationId xmlns:a16="http://schemas.microsoft.com/office/drawing/2014/main" id="{57C28CBD-3493-D4DA-20AD-244428F396A9}"/>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任意多边形: 形状 480">
                <a:extLst>
                  <a:ext uri="{FF2B5EF4-FFF2-40B4-BE49-F238E27FC236}">
                    <a16:creationId xmlns:a16="http://schemas.microsoft.com/office/drawing/2014/main" id="{3A0EC41D-6DC2-A2BA-5C8E-12F7095A74BE}"/>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任意多边形: 形状 481">
                <a:extLst>
                  <a:ext uri="{FF2B5EF4-FFF2-40B4-BE49-F238E27FC236}">
                    <a16:creationId xmlns:a16="http://schemas.microsoft.com/office/drawing/2014/main" id="{7C1E2C1C-5E6B-60FF-2D3B-A7BB142C611C}"/>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任意多边形: 形状 482">
                <a:extLst>
                  <a:ext uri="{FF2B5EF4-FFF2-40B4-BE49-F238E27FC236}">
                    <a16:creationId xmlns:a16="http://schemas.microsoft.com/office/drawing/2014/main" id="{1A97AD79-33F5-4604-014D-655B4936834E}"/>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4" name="任意多边形: 形状 483">
                <a:extLst>
                  <a:ext uri="{FF2B5EF4-FFF2-40B4-BE49-F238E27FC236}">
                    <a16:creationId xmlns:a16="http://schemas.microsoft.com/office/drawing/2014/main" id="{5CFD50DD-8C6A-8719-992D-F282FB212F18}"/>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5" name="任意多边形: 形状 484">
                <a:extLst>
                  <a:ext uri="{FF2B5EF4-FFF2-40B4-BE49-F238E27FC236}">
                    <a16:creationId xmlns:a16="http://schemas.microsoft.com/office/drawing/2014/main" id="{62FE39D8-7B27-850F-26F6-B286729B2B5D}"/>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6" name="任意多边形: 形状 485">
                <a:extLst>
                  <a:ext uri="{FF2B5EF4-FFF2-40B4-BE49-F238E27FC236}">
                    <a16:creationId xmlns:a16="http://schemas.microsoft.com/office/drawing/2014/main" id="{E9B1363F-570B-3BEC-7573-6B9368094F2F}"/>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54" name="直接连接符 453">
              <a:extLst>
                <a:ext uri="{FF2B5EF4-FFF2-40B4-BE49-F238E27FC236}">
                  <a16:creationId xmlns:a16="http://schemas.microsoft.com/office/drawing/2014/main" id="{59FB069E-8847-3E21-3D9F-2379F935E90E}"/>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455" name="直接连接符 454">
              <a:extLst>
                <a:ext uri="{FF2B5EF4-FFF2-40B4-BE49-F238E27FC236}">
                  <a16:creationId xmlns:a16="http://schemas.microsoft.com/office/drawing/2014/main" id="{963540AB-BF87-F5A4-90C5-3F8074AE21DF}"/>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456" name="直接连接符 455">
              <a:extLst>
                <a:ext uri="{FF2B5EF4-FFF2-40B4-BE49-F238E27FC236}">
                  <a16:creationId xmlns:a16="http://schemas.microsoft.com/office/drawing/2014/main" id="{7785C343-8877-E5EE-1AEC-BF9BFEBE2FBC}"/>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7" name="直接连接符 456">
              <a:extLst>
                <a:ext uri="{FF2B5EF4-FFF2-40B4-BE49-F238E27FC236}">
                  <a16:creationId xmlns:a16="http://schemas.microsoft.com/office/drawing/2014/main" id="{E3FED488-75A4-B4F7-F5DD-E8A6480CC409}"/>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58" name="直接连接符 457">
              <a:extLst>
                <a:ext uri="{FF2B5EF4-FFF2-40B4-BE49-F238E27FC236}">
                  <a16:creationId xmlns:a16="http://schemas.microsoft.com/office/drawing/2014/main" id="{532A3AD7-575E-F0B5-2B02-D642C14C04D6}"/>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59" name="直接连接符 458">
              <a:extLst>
                <a:ext uri="{FF2B5EF4-FFF2-40B4-BE49-F238E27FC236}">
                  <a16:creationId xmlns:a16="http://schemas.microsoft.com/office/drawing/2014/main" id="{369A7C53-9C08-84DC-6B1E-EE7E1A275B7E}"/>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60" name="直接连接符 459">
              <a:extLst>
                <a:ext uri="{FF2B5EF4-FFF2-40B4-BE49-F238E27FC236}">
                  <a16:creationId xmlns:a16="http://schemas.microsoft.com/office/drawing/2014/main" id="{D70163B3-CC82-57AB-C242-9D2DCCB91201}"/>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1" name="直接连接符 460">
              <a:extLst>
                <a:ext uri="{FF2B5EF4-FFF2-40B4-BE49-F238E27FC236}">
                  <a16:creationId xmlns:a16="http://schemas.microsoft.com/office/drawing/2014/main" id="{B304B452-EA1D-DD31-7FE7-711B7C29CFC1}"/>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462" name="直接连接符 461">
              <a:extLst>
                <a:ext uri="{FF2B5EF4-FFF2-40B4-BE49-F238E27FC236}">
                  <a16:creationId xmlns:a16="http://schemas.microsoft.com/office/drawing/2014/main" id="{7EAFF315-B0FB-1851-343B-9D8F3BCC9549}"/>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63" name="直接连接符 462">
              <a:extLst>
                <a:ext uri="{FF2B5EF4-FFF2-40B4-BE49-F238E27FC236}">
                  <a16:creationId xmlns:a16="http://schemas.microsoft.com/office/drawing/2014/main" id="{45F4CC8B-3DFD-5670-E12C-EC9040F9C547}"/>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4" name="直接连接符 463">
              <a:extLst>
                <a:ext uri="{FF2B5EF4-FFF2-40B4-BE49-F238E27FC236}">
                  <a16:creationId xmlns:a16="http://schemas.microsoft.com/office/drawing/2014/main" id="{E7C248AF-C6D7-CC18-079D-5AED7FEDD6E0}"/>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5" name="直接连接符 464">
              <a:extLst>
                <a:ext uri="{FF2B5EF4-FFF2-40B4-BE49-F238E27FC236}">
                  <a16:creationId xmlns:a16="http://schemas.microsoft.com/office/drawing/2014/main" id="{B37B8E3C-228E-4607-D212-C3659C579A8F}"/>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466" name="直接连接符 465">
              <a:extLst>
                <a:ext uri="{FF2B5EF4-FFF2-40B4-BE49-F238E27FC236}">
                  <a16:creationId xmlns:a16="http://schemas.microsoft.com/office/drawing/2014/main" id="{A768F306-4B64-1ED3-9F28-19A313288E30}"/>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7" name="直接连接符 466">
              <a:extLst>
                <a:ext uri="{FF2B5EF4-FFF2-40B4-BE49-F238E27FC236}">
                  <a16:creationId xmlns:a16="http://schemas.microsoft.com/office/drawing/2014/main" id="{F1FFEFF1-CAE8-6F3D-BF01-13D8A30C8B3E}"/>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8" name="直接连接符 467">
              <a:extLst>
                <a:ext uri="{FF2B5EF4-FFF2-40B4-BE49-F238E27FC236}">
                  <a16:creationId xmlns:a16="http://schemas.microsoft.com/office/drawing/2014/main" id="{51A132C8-5023-66E8-131B-5733E2F77D3E}"/>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9" name="直接连接符 468">
              <a:extLst>
                <a:ext uri="{FF2B5EF4-FFF2-40B4-BE49-F238E27FC236}">
                  <a16:creationId xmlns:a16="http://schemas.microsoft.com/office/drawing/2014/main" id="{9DE689D0-7AC8-C7D1-911D-11CEBAA2F24D}"/>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89" name="组合 488">
            <a:extLst>
              <a:ext uri="{FF2B5EF4-FFF2-40B4-BE49-F238E27FC236}">
                <a16:creationId xmlns:a16="http://schemas.microsoft.com/office/drawing/2014/main" id="{6EE6A7F5-BBC1-1032-D5F5-E9D34F24A358}"/>
              </a:ext>
            </a:extLst>
          </p:cNvPr>
          <p:cNvGrpSpPr/>
          <p:nvPr/>
        </p:nvGrpSpPr>
        <p:grpSpPr>
          <a:xfrm>
            <a:off x="367486" y="2409643"/>
            <a:ext cx="2451037" cy="2144658"/>
            <a:chOff x="1237672" y="0"/>
            <a:chExt cx="8323289" cy="6770255"/>
          </a:xfrm>
        </p:grpSpPr>
        <p:grpSp>
          <p:nvGrpSpPr>
            <p:cNvPr id="490" name="组合 489">
              <a:extLst>
                <a:ext uri="{FF2B5EF4-FFF2-40B4-BE49-F238E27FC236}">
                  <a16:creationId xmlns:a16="http://schemas.microsoft.com/office/drawing/2014/main" id="{877CABDC-9451-A870-9CEF-CA988ACB310D}"/>
                </a:ext>
              </a:extLst>
            </p:cNvPr>
            <p:cNvGrpSpPr/>
            <p:nvPr/>
          </p:nvGrpSpPr>
          <p:grpSpPr>
            <a:xfrm>
              <a:off x="1237672" y="0"/>
              <a:ext cx="8323289" cy="6770255"/>
              <a:chOff x="1237672" y="0"/>
              <a:chExt cx="8323289" cy="6770255"/>
            </a:xfrm>
          </p:grpSpPr>
          <p:pic>
            <p:nvPicPr>
              <p:cNvPr id="69" name="图片 68" descr="图表, 雷达图&#10;&#10;描述已自动生成">
                <a:extLst>
                  <a:ext uri="{FF2B5EF4-FFF2-40B4-BE49-F238E27FC236}">
                    <a16:creationId xmlns:a16="http://schemas.microsoft.com/office/drawing/2014/main" id="{7FE568FC-0AA9-61C0-6CB1-7F8719C91FB4}"/>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70" name="任意多边形: 形状 69">
                <a:extLst>
                  <a:ext uri="{FF2B5EF4-FFF2-40B4-BE49-F238E27FC236}">
                    <a16:creationId xmlns:a16="http://schemas.microsoft.com/office/drawing/2014/main" id="{78F37F51-4AA6-6CCF-335E-0A0DD56F2D28}"/>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a:extLst>
                  <a:ext uri="{FF2B5EF4-FFF2-40B4-BE49-F238E27FC236}">
                    <a16:creationId xmlns:a16="http://schemas.microsoft.com/office/drawing/2014/main" id="{C4900782-E012-ADEC-E7F0-80E9AEE3AFA6}"/>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a:extLst>
                  <a:ext uri="{FF2B5EF4-FFF2-40B4-BE49-F238E27FC236}">
                    <a16:creationId xmlns:a16="http://schemas.microsoft.com/office/drawing/2014/main" id="{0925B454-7650-272D-3C1A-07C541B032B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a:extLst>
                  <a:ext uri="{FF2B5EF4-FFF2-40B4-BE49-F238E27FC236}">
                    <a16:creationId xmlns:a16="http://schemas.microsoft.com/office/drawing/2014/main" id="{80E1CDDA-F610-F03A-CEA2-2C2DCA46D274}"/>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a:extLst>
                  <a:ext uri="{FF2B5EF4-FFF2-40B4-BE49-F238E27FC236}">
                    <a16:creationId xmlns:a16="http://schemas.microsoft.com/office/drawing/2014/main" id="{8757964A-F584-4A36-C169-0727EDD2EC0B}"/>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a:extLst>
                  <a:ext uri="{FF2B5EF4-FFF2-40B4-BE49-F238E27FC236}">
                    <a16:creationId xmlns:a16="http://schemas.microsoft.com/office/drawing/2014/main" id="{E624B0AD-4F70-93B1-9E85-0F995E88EB2F}"/>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5">
                <a:extLst>
                  <a:ext uri="{FF2B5EF4-FFF2-40B4-BE49-F238E27FC236}">
                    <a16:creationId xmlns:a16="http://schemas.microsoft.com/office/drawing/2014/main" id="{77EB1BE8-50D5-1DC5-C106-0D16812C4DCA}"/>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87">
                <a:extLst>
                  <a:ext uri="{FF2B5EF4-FFF2-40B4-BE49-F238E27FC236}">
                    <a16:creationId xmlns:a16="http://schemas.microsoft.com/office/drawing/2014/main" id="{BBEA1DC8-F3B4-6F0C-EC3E-75D385F5FC55}"/>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88">
                <a:extLst>
                  <a:ext uri="{FF2B5EF4-FFF2-40B4-BE49-F238E27FC236}">
                    <a16:creationId xmlns:a16="http://schemas.microsoft.com/office/drawing/2014/main" id="{614BA771-DE92-41C5-F919-CECE5E1C4CCE}"/>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89">
                <a:extLst>
                  <a:ext uri="{FF2B5EF4-FFF2-40B4-BE49-F238E27FC236}">
                    <a16:creationId xmlns:a16="http://schemas.microsoft.com/office/drawing/2014/main" id="{7C1F07E1-9255-5150-6C85-F64422225147}"/>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91" name="直接连接符 490">
              <a:extLst>
                <a:ext uri="{FF2B5EF4-FFF2-40B4-BE49-F238E27FC236}">
                  <a16:creationId xmlns:a16="http://schemas.microsoft.com/office/drawing/2014/main" id="{0DEC1BB0-C970-29EB-8E21-BD4097D292FF}"/>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2" name="直接连接符 491">
              <a:extLst>
                <a:ext uri="{FF2B5EF4-FFF2-40B4-BE49-F238E27FC236}">
                  <a16:creationId xmlns:a16="http://schemas.microsoft.com/office/drawing/2014/main" id="{A987B397-966E-4CFE-877C-4FD4691B2794}"/>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493" name="直接连接符 492">
              <a:extLst>
                <a:ext uri="{FF2B5EF4-FFF2-40B4-BE49-F238E27FC236}">
                  <a16:creationId xmlns:a16="http://schemas.microsoft.com/office/drawing/2014/main" id="{F92D46B1-775B-B334-94C4-D786B4B7F17E}"/>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4" name="直接连接符 493">
              <a:extLst>
                <a:ext uri="{FF2B5EF4-FFF2-40B4-BE49-F238E27FC236}">
                  <a16:creationId xmlns:a16="http://schemas.microsoft.com/office/drawing/2014/main" id="{A3A07A31-E7E2-40AB-42BD-1B2F8B9F27B4}"/>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3C23C29D-4CBF-C168-57E1-D8A67D79DCAA}"/>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1D289D34-5490-C0A6-512B-A26642E91E66}"/>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476B8B6B-9158-7101-0605-48DFA2857049}"/>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04EFC54-9E29-6F45-706F-AE8381B94511}"/>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B9CD2F6C-02CA-7957-08C0-428440EBFE34}"/>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743018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036765"/>
            <a:ext cx="3345788"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p:txBody>
      </p:sp>
      <p:pic>
        <p:nvPicPr>
          <p:cNvPr id="6" name="图片 5" descr="图片包含 桌子, 挂, 游戏机, 项链&#10;&#10;描述已自动生成">
            <a:extLst>
              <a:ext uri="{FF2B5EF4-FFF2-40B4-BE49-F238E27FC236}">
                <a16:creationId xmlns:a16="http://schemas.microsoft.com/office/drawing/2014/main" id="{F5EBEEC5-64D8-9063-148B-A2F3F3BF67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2734" y="2809179"/>
            <a:ext cx="3290831" cy="2468123"/>
          </a:xfrm>
          <a:prstGeom prst="rect">
            <a:avLst/>
          </a:prstGeom>
        </p:spPr>
      </p:pic>
      <p:sp>
        <p:nvSpPr>
          <p:cNvPr id="7" name="文本框 6">
            <a:extLst>
              <a:ext uri="{FF2B5EF4-FFF2-40B4-BE49-F238E27FC236}">
                <a16:creationId xmlns:a16="http://schemas.microsoft.com/office/drawing/2014/main" id="{FFE711D1-6DD3-0BC0-3EA5-6D3589C1B40B}"/>
              </a:ext>
            </a:extLst>
          </p:cNvPr>
          <p:cNvSpPr txBox="1"/>
          <p:nvPr/>
        </p:nvSpPr>
        <p:spPr>
          <a:xfrm>
            <a:off x="6377728" y="1405657"/>
            <a:ext cx="2040943" cy="276999"/>
          </a:xfrm>
          <a:prstGeom prst="rect">
            <a:avLst/>
          </a:prstGeom>
          <a:noFill/>
        </p:spPr>
        <p:txBody>
          <a:bodyPr wrap="square" rtlCol="0">
            <a:spAutoFit/>
          </a:bodyPr>
          <a:lstStyle/>
          <a:p>
            <a:pPr algn="ctr"/>
            <a:r>
              <a:rPr lang="ja-JP" altLang="en-US" sz="1200" dirty="0"/>
              <a:t>町</a:t>
            </a:r>
            <a:r>
              <a:rPr lang="en-US" altLang="ja-JP" sz="1200" dirty="0"/>
              <a:t>40</a:t>
            </a:r>
            <a:r>
              <a:rPr lang="ja-JP" altLang="en-US" sz="1200" dirty="0"/>
              <a:t>個あるインスタンス</a:t>
            </a:r>
            <a:endParaRPr lang="zh-CN" altLang="en-US" sz="1200" dirty="0"/>
          </a:p>
        </p:txBody>
      </p:sp>
      <p:sp>
        <p:nvSpPr>
          <p:cNvPr id="9" name="文本框 8">
            <a:extLst>
              <a:ext uri="{FF2B5EF4-FFF2-40B4-BE49-F238E27FC236}">
                <a16:creationId xmlns:a16="http://schemas.microsoft.com/office/drawing/2014/main" id="{32837F1F-C469-BB45-ABFF-51D15E3E3573}"/>
              </a:ext>
            </a:extLst>
          </p:cNvPr>
          <p:cNvSpPr txBox="1"/>
          <p:nvPr/>
        </p:nvSpPr>
        <p:spPr>
          <a:xfrm>
            <a:off x="6855768" y="5857724"/>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それ以上拡張すべき</a:t>
            </a:r>
            <a:endParaRPr lang="zh-CN" altLang="en-US" sz="1400" dirty="0"/>
          </a:p>
        </p:txBody>
      </p:sp>
      <p:grpSp>
        <p:nvGrpSpPr>
          <p:cNvPr id="13" name="组合 12">
            <a:extLst>
              <a:ext uri="{FF2B5EF4-FFF2-40B4-BE49-F238E27FC236}">
                <a16:creationId xmlns:a16="http://schemas.microsoft.com/office/drawing/2014/main" id="{28A28ECE-5EF7-476D-0924-12BDB506376F}"/>
              </a:ext>
            </a:extLst>
          </p:cNvPr>
          <p:cNvGrpSpPr/>
          <p:nvPr/>
        </p:nvGrpSpPr>
        <p:grpSpPr>
          <a:xfrm>
            <a:off x="344331" y="5014856"/>
            <a:ext cx="1549027" cy="1151371"/>
            <a:chOff x="6398525" y="2997202"/>
            <a:chExt cx="3232150" cy="2402413"/>
          </a:xfrm>
        </p:grpSpPr>
        <p:grpSp>
          <p:nvGrpSpPr>
            <p:cNvPr id="14" name="组合 13">
              <a:extLst>
                <a:ext uri="{FF2B5EF4-FFF2-40B4-BE49-F238E27FC236}">
                  <a16:creationId xmlns:a16="http://schemas.microsoft.com/office/drawing/2014/main" id="{5BCD11C8-6638-5CBB-39D3-A9F624D83DEF}"/>
                </a:ext>
              </a:extLst>
            </p:cNvPr>
            <p:cNvGrpSpPr/>
            <p:nvPr/>
          </p:nvGrpSpPr>
          <p:grpSpPr>
            <a:xfrm>
              <a:off x="6398525" y="2997202"/>
              <a:ext cx="3232150" cy="2402413"/>
              <a:chOff x="6340467" y="2997203"/>
              <a:chExt cx="3232150" cy="2402413"/>
            </a:xfrm>
          </p:grpSpPr>
          <p:pic>
            <p:nvPicPr>
              <p:cNvPr id="17" name="图片 16">
                <a:extLst>
                  <a:ext uri="{FF2B5EF4-FFF2-40B4-BE49-F238E27FC236}">
                    <a16:creationId xmlns:a16="http://schemas.microsoft.com/office/drawing/2014/main" id="{FA2E4171-6503-1750-32B8-47527053B700}"/>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20" name="直接连接符 19">
                <a:extLst>
                  <a:ext uri="{FF2B5EF4-FFF2-40B4-BE49-F238E27FC236}">
                    <a16:creationId xmlns:a16="http://schemas.microsoft.com/office/drawing/2014/main" id="{5BB7354D-38C2-C1D1-F8EB-05DC40F76A9C}"/>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3A7077E1-E85B-727F-F2EF-87867F16155F}"/>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D51025FF-5D46-5F18-6777-47CA5D481E29}"/>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952DCFF3-A96E-D436-7E35-44720188C44A}"/>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27B1D7BE-42DF-2A65-AE96-0DA35699D660}"/>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0283F824-7104-1FAB-1F97-BA33C467D5F2}"/>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1D213374-7C1B-7D7A-841F-22799F595F52}"/>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7F3A26B-621D-4CA4-CA7E-C980E106B680}"/>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CC7073D3-0A28-8D93-4F85-2D1899F728A5}"/>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F7EBDF12-AB39-03F3-8653-BD5D19CC11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3DA64067-1592-B20F-82F3-D30FFC378976}"/>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1378CA7A-EB67-5D59-E620-65BB4E5BDDD6}"/>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318B40C7-B148-847D-5B2E-0A6E0AD213F1}"/>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35495206-6B1F-61C5-E6CC-C45CEECF842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DD4A1BAF-E0B6-6D83-BE3F-99FE68B7667B}"/>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275846B2-3746-8DAD-4CD3-DD1AF768B04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8CEAFF1F-4CA0-E309-F566-6321E57F8B7A}"/>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8676029C-550C-B906-A52E-B30F875B6A05}"/>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A36B08D3-4727-1524-09B1-275A411ADA79}"/>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C0FD7AA2-69AB-57DE-F6CF-AB9C08880C7C}"/>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8062AA43-E814-FD43-6947-F1BB004BFC41}"/>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168A21F5-DAEA-C462-5946-65C3E309534C}"/>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76378CE1-B93A-7448-A30F-E0B844C22087}"/>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9E925562-16D8-A3BB-F5DA-4625AA48DF2D}"/>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0EE25917-FD25-DF99-82CC-029F55616D33}"/>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7" name="直接连接符 56">
                <a:extLst>
                  <a:ext uri="{FF2B5EF4-FFF2-40B4-BE49-F238E27FC236}">
                    <a16:creationId xmlns:a16="http://schemas.microsoft.com/office/drawing/2014/main" id="{266A47E3-743D-6A21-5355-38CF9A4456B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1" name="直接连接符 60">
                <a:extLst>
                  <a:ext uri="{FF2B5EF4-FFF2-40B4-BE49-F238E27FC236}">
                    <a16:creationId xmlns:a16="http://schemas.microsoft.com/office/drawing/2014/main" id="{36E3E2C4-A5F4-51D9-CDDA-BFF94D51892F}"/>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2ACADCF2-3789-0380-C63F-5FB61C43105D}"/>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4AF78880-7D8C-8BD0-ABC2-6190C159278C}"/>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2704A316-3B44-ADE1-D545-5BD4195C5B42}"/>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E48502A8-50EE-C1A5-599E-8FE2B6388F16}"/>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7BF4DFEE-6D7A-F509-A3AB-AE3D86894BC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2C35660C-DC07-7850-8F1F-65FC4D3033B2}"/>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6" name="直接连接符 15">
              <a:extLst>
                <a:ext uri="{FF2B5EF4-FFF2-40B4-BE49-F238E27FC236}">
                  <a16:creationId xmlns:a16="http://schemas.microsoft.com/office/drawing/2014/main" id="{8D835947-CC13-95E7-9715-01AF8444E669}"/>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71" name="文本框 70">
            <a:extLst>
              <a:ext uri="{FF2B5EF4-FFF2-40B4-BE49-F238E27FC236}">
                <a16:creationId xmlns:a16="http://schemas.microsoft.com/office/drawing/2014/main" id="{606F8AF6-9DBB-B5FE-68F3-4E8B60E1FF4C}"/>
              </a:ext>
            </a:extLst>
          </p:cNvPr>
          <p:cNvSpPr txBox="1"/>
          <p:nvPr/>
        </p:nvSpPr>
        <p:spPr>
          <a:xfrm>
            <a:off x="594572" y="6244687"/>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74" name="文本框 73">
            <a:extLst>
              <a:ext uri="{FF2B5EF4-FFF2-40B4-BE49-F238E27FC236}">
                <a16:creationId xmlns:a16="http://schemas.microsoft.com/office/drawing/2014/main" id="{EEC7655C-D41A-5F8F-CFFE-102A66C4F564}"/>
              </a:ext>
            </a:extLst>
          </p:cNvPr>
          <p:cNvSpPr txBox="1"/>
          <p:nvPr/>
        </p:nvSpPr>
        <p:spPr>
          <a:xfrm>
            <a:off x="2037590" y="5202662"/>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91" name="文本框 90">
            <a:extLst>
              <a:ext uri="{FF2B5EF4-FFF2-40B4-BE49-F238E27FC236}">
                <a16:creationId xmlns:a16="http://schemas.microsoft.com/office/drawing/2014/main" id="{B64D04CC-D277-6764-207D-C0DF1C1E4C99}"/>
              </a:ext>
            </a:extLst>
          </p:cNvPr>
          <p:cNvSpPr txBox="1"/>
          <p:nvPr/>
        </p:nvSpPr>
        <p:spPr>
          <a:xfrm>
            <a:off x="-635430" y="6511597"/>
            <a:ext cx="6096000" cy="307777"/>
          </a:xfrm>
          <a:prstGeom prst="rect">
            <a:avLst/>
          </a:prstGeom>
          <a:noFill/>
        </p:spPr>
        <p:txBody>
          <a:bodyPr wrap="square">
            <a:spAutoFit/>
          </a:bodyPr>
          <a:lstStyle/>
          <a:p>
            <a:pPr algn="ctr"/>
            <a:r>
              <a:rPr lang="ja-JP" altLang="en-US" sz="1400" dirty="0"/>
              <a:t>最適巡回路含まれないインスタンスがある</a:t>
            </a:r>
            <a:endParaRPr lang="zh-CN" altLang="en-US" sz="1400" dirty="0"/>
          </a:p>
        </p:txBody>
      </p:sp>
      <p:sp>
        <p:nvSpPr>
          <p:cNvPr id="4" name="文本框 3">
            <a:extLst>
              <a:ext uri="{FF2B5EF4-FFF2-40B4-BE49-F238E27FC236}">
                <a16:creationId xmlns:a16="http://schemas.microsoft.com/office/drawing/2014/main" id="{916DFA3F-BCD4-ADF6-ECC5-4662BD693D2B}"/>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pic>
        <p:nvPicPr>
          <p:cNvPr id="33" name="图片 32" descr="图表, 雷达图&#10;&#10;描述已自动生成">
            <a:extLst>
              <a:ext uri="{FF2B5EF4-FFF2-40B4-BE49-F238E27FC236}">
                <a16:creationId xmlns:a16="http://schemas.microsoft.com/office/drawing/2014/main" id="{480A7215-174E-3710-B029-0000AAB093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1027" y="2577153"/>
            <a:ext cx="4043144" cy="3226310"/>
          </a:xfrm>
          <a:prstGeom prst="rect">
            <a:avLst/>
          </a:prstGeom>
        </p:spPr>
      </p:pic>
      <p:sp>
        <p:nvSpPr>
          <p:cNvPr id="34" name="文本框 33">
            <a:extLst>
              <a:ext uri="{FF2B5EF4-FFF2-40B4-BE49-F238E27FC236}">
                <a16:creationId xmlns:a16="http://schemas.microsoft.com/office/drawing/2014/main" id="{29A93C51-2879-8B8E-7BC4-C95AF45A82DE}"/>
              </a:ext>
            </a:extLst>
          </p:cNvPr>
          <p:cNvSpPr txBox="1"/>
          <p:nvPr/>
        </p:nvSpPr>
        <p:spPr>
          <a:xfrm>
            <a:off x="5737167" y="2347676"/>
            <a:ext cx="1681871" cy="307777"/>
          </a:xfrm>
          <a:prstGeom prst="rect">
            <a:avLst/>
          </a:prstGeom>
          <a:noFill/>
        </p:spPr>
        <p:txBody>
          <a:bodyPr wrap="none" rtlCol="0">
            <a:spAutoFit/>
          </a:bodyPr>
          <a:lstStyle/>
          <a:p>
            <a:r>
              <a:rPr lang="ja-JP" altLang="en-US" sz="1400" b="1" dirty="0"/>
              <a:t>三角形分割</a:t>
            </a:r>
            <a:r>
              <a:rPr lang="ja-JP" altLang="en-US" sz="1400" dirty="0"/>
              <a:t> </a:t>
            </a:r>
            <a:r>
              <a:rPr lang="en-US" altLang="ja-JP" sz="1400" dirty="0"/>
              <a:t>+ </a:t>
            </a:r>
            <a:r>
              <a:rPr lang="en-US" altLang="ja-JP" sz="1400" b="1" dirty="0">
                <a:solidFill>
                  <a:srgbClr val="FF0000"/>
                </a:solidFill>
              </a:rPr>
              <a:t>seg1</a:t>
            </a:r>
            <a:endParaRPr lang="zh-CN" altLang="en-US" sz="1400" dirty="0"/>
          </a:p>
        </p:txBody>
      </p:sp>
      <p:sp>
        <p:nvSpPr>
          <p:cNvPr id="32" name="文本框 31">
            <a:extLst>
              <a:ext uri="{FF2B5EF4-FFF2-40B4-BE49-F238E27FC236}">
                <a16:creationId xmlns:a16="http://schemas.microsoft.com/office/drawing/2014/main" id="{188E05F1-7C49-E295-E007-C403B45556CA}"/>
              </a:ext>
            </a:extLst>
          </p:cNvPr>
          <p:cNvSpPr txBox="1"/>
          <p:nvPr/>
        </p:nvSpPr>
        <p:spPr>
          <a:xfrm>
            <a:off x="2989929" y="6223270"/>
            <a:ext cx="658126" cy="307777"/>
          </a:xfrm>
          <a:prstGeom prst="rect">
            <a:avLst/>
          </a:prstGeom>
          <a:noFill/>
        </p:spPr>
        <p:txBody>
          <a:bodyPr wrap="square">
            <a:spAutoFit/>
          </a:bodyPr>
          <a:lstStyle/>
          <a:p>
            <a:r>
              <a:rPr lang="en-US" altLang="ja-JP" sz="1400" b="1" dirty="0">
                <a:solidFill>
                  <a:srgbClr val="FF0000"/>
                </a:solidFill>
              </a:rPr>
              <a:t>seg1</a:t>
            </a:r>
            <a:endParaRPr lang="zh-CN" altLang="en-US" sz="1400" dirty="0"/>
          </a:p>
        </p:txBody>
      </p:sp>
      <p:grpSp>
        <p:nvGrpSpPr>
          <p:cNvPr id="67" name="组合 66">
            <a:extLst>
              <a:ext uri="{FF2B5EF4-FFF2-40B4-BE49-F238E27FC236}">
                <a16:creationId xmlns:a16="http://schemas.microsoft.com/office/drawing/2014/main" id="{8E1260E7-ED74-4D1F-6480-FBFA9A5E96C0}"/>
              </a:ext>
            </a:extLst>
          </p:cNvPr>
          <p:cNvGrpSpPr/>
          <p:nvPr/>
        </p:nvGrpSpPr>
        <p:grpSpPr>
          <a:xfrm>
            <a:off x="405728" y="1672145"/>
            <a:ext cx="3603078" cy="2965365"/>
            <a:chOff x="684131" y="1237268"/>
            <a:chExt cx="5326144" cy="4383464"/>
          </a:xfrm>
        </p:grpSpPr>
        <p:grpSp>
          <p:nvGrpSpPr>
            <p:cNvPr id="72" name="组合 71">
              <a:extLst>
                <a:ext uri="{FF2B5EF4-FFF2-40B4-BE49-F238E27FC236}">
                  <a16:creationId xmlns:a16="http://schemas.microsoft.com/office/drawing/2014/main" id="{0D7B8526-C01A-3A1C-F293-DEC78DEE3938}"/>
                </a:ext>
              </a:extLst>
            </p:cNvPr>
            <p:cNvGrpSpPr/>
            <p:nvPr/>
          </p:nvGrpSpPr>
          <p:grpSpPr>
            <a:xfrm>
              <a:off x="684131" y="1237268"/>
              <a:ext cx="5326144" cy="4383464"/>
              <a:chOff x="2620652" y="1197204"/>
              <a:chExt cx="5326144" cy="4383464"/>
            </a:xfrm>
          </p:grpSpPr>
          <p:pic>
            <p:nvPicPr>
              <p:cNvPr id="90" name="图片 89" descr="图表, 雷达图&#10;&#10;描述已自动生成">
                <a:extLst>
                  <a:ext uri="{FF2B5EF4-FFF2-40B4-BE49-F238E27FC236}">
                    <a16:creationId xmlns:a16="http://schemas.microsoft.com/office/drawing/2014/main" id="{34C40D5D-C9CC-5578-70A1-25EA86993B2C}"/>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92" name="直接连接符 91">
                <a:extLst>
                  <a:ext uri="{FF2B5EF4-FFF2-40B4-BE49-F238E27FC236}">
                    <a16:creationId xmlns:a16="http://schemas.microsoft.com/office/drawing/2014/main" id="{B5979026-2BC7-9402-68BD-7915BFC19E3C}"/>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93" name="椭圆 92">
                <a:extLst>
                  <a:ext uri="{FF2B5EF4-FFF2-40B4-BE49-F238E27FC236}">
                    <a16:creationId xmlns:a16="http://schemas.microsoft.com/office/drawing/2014/main" id="{7701E4B3-6349-B444-1D48-820212DA7350}"/>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47DC455B-BC30-A557-0F6A-6AC9CA5650FE}"/>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5" name="直接连接符 94">
                <a:extLst>
                  <a:ext uri="{FF2B5EF4-FFF2-40B4-BE49-F238E27FC236}">
                    <a16:creationId xmlns:a16="http://schemas.microsoft.com/office/drawing/2014/main" id="{33B62A4C-7DBC-B16F-D293-DC91231FCD9A}"/>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96" name="椭圆 95">
                <a:extLst>
                  <a:ext uri="{FF2B5EF4-FFF2-40B4-BE49-F238E27FC236}">
                    <a16:creationId xmlns:a16="http://schemas.microsoft.com/office/drawing/2014/main" id="{FA576D38-9341-2AF7-6C92-9E5385A6B8C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620F6E92-2D28-03BF-69FC-5197AB2FA34A}"/>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97">
                <a:extLst>
                  <a:ext uri="{FF2B5EF4-FFF2-40B4-BE49-F238E27FC236}">
                    <a16:creationId xmlns:a16="http://schemas.microsoft.com/office/drawing/2014/main" id="{82EE0D32-4FF4-2F09-FFD3-0068317873A6}"/>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9" name="直接连接符 98">
                <a:extLst>
                  <a:ext uri="{FF2B5EF4-FFF2-40B4-BE49-F238E27FC236}">
                    <a16:creationId xmlns:a16="http://schemas.microsoft.com/office/drawing/2014/main" id="{B76CEEEF-CC83-699E-8162-13EED9F0F7F4}"/>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0" name="椭圆 99">
                <a:extLst>
                  <a:ext uri="{FF2B5EF4-FFF2-40B4-BE49-F238E27FC236}">
                    <a16:creationId xmlns:a16="http://schemas.microsoft.com/office/drawing/2014/main" id="{692B4673-3D78-DBB2-B291-54143A17A8B1}"/>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AD49604A-2467-4D29-12ED-52FC7EFD9190}"/>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a:extLst>
                  <a:ext uri="{FF2B5EF4-FFF2-40B4-BE49-F238E27FC236}">
                    <a16:creationId xmlns:a16="http://schemas.microsoft.com/office/drawing/2014/main" id="{544962FF-A4CA-E70E-4D03-AFDC9332FB1A}"/>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73" name="直接连接符 72">
              <a:extLst>
                <a:ext uri="{FF2B5EF4-FFF2-40B4-BE49-F238E27FC236}">
                  <a16:creationId xmlns:a16="http://schemas.microsoft.com/office/drawing/2014/main" id="{BFD90058-FF72-CBB7-129A-B50D87B17A0D}"/>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5" name="组合 4">
            <a:extLst>
              <a:ext uri="{FF2B5EF4-FFF2-40B4-BE49-F238E27FC236}">
                <a16:creationId xmlns:a16="http://schemas.microsoft.com/office/drawing/2014/main" id="{268C50B0-A65C-AFD5-DA87-ADD21411016E}"/>
              </a:ext>
            </a:extLst>
          </p:cNvPr>
          <p:cNvGrpSpPr/>
          <p:nvPr/>
        </p:nvGrpSpPr>
        <p:grpSpPr>
          <a:xfrm>
            <a:off x="2539283" y="4952945"/>
            <a:ext cx="1637946" cy="1348044"/>
            <a:chOff x="684131" y="1237268"/>
            <a:chExt cx="5326144" cy="4383464"/>
          </a:xfrm>
        </p:grpSpPr>
        <p:grpSp>
          <p:nvGrpSpPr>
            <p:cNvPr id="8" name="组合 7">
              <a:extLst>
                <a:ext uri="{FF2B5EF4-FFF2-40B4-BE49-F238E27FC236}">
                  <a16:creationId xmlns:a16="http://schemas.microsoft.com/office/drawing/2014/main" id="{85FC6820-3D07-FF53-5BCA-18B75585C80B}"/>
                </a:ext>
              </a:extLst>
            </p:cNvPr>
            <p:cNvGrpSpPr/>
            <p:nvPr/>
          </p:nvGrpSpPr>
          <p:grpSpPr>
            <a:xfrm>
              <a:off x="684131" y="1237268"/>
              <a:ext cx="5326144" cy="4383464"/>
              <a:chOff x="2620652" y="1197204"/>
              <a:chExt cx="5326144" cy="4383464"/>
            </a:xfrm>
          </p:grpSpPr>
          <p:pic>
            <p:nvPicPr>
              <p:cNvPr id="11" name="图片 10" descr="图表, 雷达图&#10;&#10;描述已自动生成">
                <a:extLst>
                  <a:ext uri="{FF2B5EF4-FFF2-40B4-BE49-F238E27FC236}">
                    <a16:creationId xmlns:a16="http://schemas.microsoft.com/office/drawing/2014/main" id="{E29975EB-F0E2-B071-9FE2-6C6A6D16387C}"/>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2" name="直接连接符 11">
                <a:extLst>
                  <a:ext uri="{FF2B5EF4-FFF2-40B4-BE49-F238E27FC236}">
                    <a16:creationId xmlns:a16="http://schemas.microsoft.com/office/drawing/2014/main" id="{8026B0B9-7689-DAF1-2525-A0FD13F26573}"/>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椭圆 14">
                <a:extLst>
                  <a:ext uri="{FF2B5EF4-FFF2-40B4-BE49-F238E27FC236}">
                    <a16:creationId xmlns:a16="http://schemas.microsoft.com/office/drawing/2014/main" id="{85189A95-0D76-F53F-69DB-2E294A8D3171}"/>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0CC58D3-165F-A8D0-5AA8-A8F3B66B962D}"/>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0587C440-A392-4E13-0F4C-134CA5F28876}"/>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24" name="椭圆 23">
                <a:extLst>
                  <a:ext uri="{FF2B5EF4-FFF2-40B4-BE49-F238E27FC236}">
                    <a16:creationId xmlns:a16="http://schemas.microsoft.com/office/drawing/2014/main" id="{2A2B0412-645D-4B92-7ED0-58455303EC27}"/>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5FA6961E-8220-3F0B-94E6-ABD837FC060E}"/>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a:extLst>
                  <a:ext uri="{FF2B5EF4-FFF2-40B4-BE49-F238E27FC236}">
                    <a16:creationId xmlns:a16="http://schemas.microsoft.com/office/drawing/2014/main" id="{E56BBC7D-EF62-86B7-7F0A-E559B18FB10C}"/>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66F3D7D5-AA75-5D53-914B-3CCDCE2B7CA6}"/>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40" name="椭圆 39">
                <a:extLst>
                  <a:ext uri="{FF2B5EF4-FFF2-40B4-BE49-F238E27FC236}">
                    <a16:creationId xmlns:a16="http://schemas.microsoft.com/office/drawing/2014/main" id="{7A9F3B4E-6ED0-A137-5491-220BA432AE3B}"/>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AD9B73D3-D07F-273E-1E0E-DDA3DA37312A}"/>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a:extLst>
                  <a:ext uri="{FF2B5EF4-FFF2-40B4-BE49-F238E27FC236}">
                    <a16:creationId xmlns:a16="http://schemas.microsoft.com/office/drawing/2014/main" id="{9BF9702F-A8C6-7FF3-1509-83265A2E6143}"/>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0" name="直接连接符 9">
              <a:extLst>
                <a:ext uri="{FF2B5EF4-FFF2-40B4-BE49-F238E27FC236}">
                  <a16:creationId xmlns:a16="http://schemas.microsoft.com/office/drawing/2014/main" id="{816911F6-EBB2-1B93-9468-09DF48F03994}"/>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185014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312781"/>
            <a:ext cx="3345788"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p:txBody>
      </p:sp>
      <p:sp>
        <p:nvSpPr>
          <p:cNvPr id="32" name="文本框 31">
            <a:extLst>
              <a:ext uri="{FF2B5EF4-FFF2-40B4-BE49-F238E27FC236}">
                <a16:creationId xmlns:a16="http://schemas.microsoft.com/office/drawing/2014/main" id="{A33622F6-1F94-DCC0-A544-C7EAC4AEF577}"/>
              </a:ext>
            </a:extLst>
          </p:cNvPr>
          <p:cNvSpPr txBox="1"/>
          <p:nvPr/>
        </p:nvSpPr>
        <p:spPr>
          <a:xfrm>
            <a:off x="4062619" y="1263600"/>
            <a:ext cx="4992040"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50"/>
                </a:solidFill>
              </a:rPr>
              <a:t>seg2</a:t>
            </a:r>
            <a:r>
              <a:rPr lang="ja-JP" altLang="en-US" sz="1400" dirty="0"/>
              <a:t>）</a:t>
            </a:r>
            <a:endParaRPr lang="en-US" altLang="ja-JP" sz="1400" dirty="0"/>
          </a:p>
        </p:txBody>
      </p:sp>
      <p:grpSp>
        <p:nvGrpSpPr>
          <p:cNvPr id="149" name="组合 148">
            <a:extLst>
              <a:ext uri="{FF2B5EF4-FFF2-40B4-BE49-F238E27FC236}">
                <a16:creationId xmlns:a16="http://schemas.microsoft.com/office/drawing/2014/main" id="{CD601A7B-47B6-D40E-DFC4-FFB459C7B20C}"/>
              </a:ext>
            </a:extLst>
          </p:cNvPr>
          <p:cNvGrpSpPr/>
          <p:nvPr/>
        </p:nvGrpSpPr>
        <p:grpSpPr>
          <a:xfrm>
            <a:off x="437030" y="5046873"/>
            <a:ext cx="1549027" cy="1151371"/>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658374" y="6201346"/>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2116897" y="5255630"/>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4269401" y="524203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6" name="文本框 25">
            <a:extLst>
              <a:ext uri="{FF2B5EF4-FFF2-40B4-BE49-F238E27FC236}">
                <a16:creationId xmlns:a16="http://schemas.microsoft.com/office/drawing/2014/main" id="{8F31ADA6-A8AD-2143-ACDE-B5A2164DE9E9}"/>
              </a:ext>
            </a:extLst>
          </p:cNvPr>
          <p:cNvSpPr txBox="1"/>
          <p:nvPr/>
        </p:nvSpPr>
        <p:spPr>
          <a:xfrm>
            <a:off x="-94980" y="6497788"/>
            <a:ext cx="6096000" cy="307777"/>
          </a:xfrm>
          <a:prstGeom prst="rect">
            <a:avLst/>
          </a:prstGeom>
          <a:noFill/>
        </p:spPr>
        <p:txBody>
          <a:bodyPr wrap="square">
            <a:spAutoFit/>
          </a:bodyPr>
          <a:lstStyle/>
          <a:p>
            <a:pPr algn="ctr"/>
            <a:r>
              <a:rPr lang="ja-JP" altLang="en-US" sz="1400"/>
              <a:t>また最適巡回路含まれないインスタンスがある</a:t>
            </a:r>
            <a:endParaRPr lang="zh-CN" altLang="en-US" sz="1400" dirty="0"/>
          </a:p>
        </p:txBody>
      </p:sp>
      <p:pic>
        <p:nvPicPr>
          <p:cNvPr id="28" name="图片 27" descr="图片包含 挂, 桌子, 滑雪, 照片&#10;&#10;描述已自动生成">
            <a:extLst>
              <a:ext uri="{FF2B5EF4-FFF2-40B4-BE49-F238E27FC236}">
                <a16:creationId xmlns:a16="http://schemas.microsoft.com/office/drawing/2014/main" id="{26197AA8-DC0E-9AEB-0A47-43290948D7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4361" y="4199451"/>
            <a:ext cx="2913487" cy="2185115"/>
          </a:xfrm>
          <a:prstGeom prst="rect">
            <a:avLst/>
          </a:prstGeom>
        </p:spPr>
      </p:pic>
      <p:sp>
        <p:nvSpPr>
          <p:cNvPr id="29" name="文本框 28">
            <a:extLst>
              <a:ext uri="{FF2B5EF4-FFF2-40B4-BE49-F238E27FC236}">
                <a16:creationId xmlns:a16="http://schemas.microsoft.com/office/drawing/2014/main" id="{B248E453-D661-4523-FCAF-B0756CC2AFDE}"/>
              </a:ext>
            </a:extLst>
          </p:cNvPr>
          <p:cNvSpPr txBox="1"/>
          <p:nvPr/>
        </p:nvSpPr>
        <p:spPr>
          <a:xfrm>
            <a:off x="8114361" y="1126377"/>
            <a:ext cx="2169184"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51</a:t>
            </a:r>
            <a:r>
              <a:rPr lang="ja-JP" altLang="en-US" sz="1400" dirty="0"/>
              <a:t>個あるインスタンス</a:t>
            </a:r>
            <a:endParaRPr lang="zh-CN" altLang="en-US" sz="1400" dirty="0"/>
          </a:p>
        </p:txBody>
      </p:sp>
      <p:sp>
        <p:nvSpPr>
          <p:cNvPr id="31" name="文本框 30">
            <a:extLst>
              <a:ext uri="{FF2B5EF4-FFF2-40B4-BE49-F238E27FC236}">
                <a16:creationId xmlns:a16="http://schemas.microsoft.com/office/drawing/2014/main" id="{744AA2A7-A7B2-E2C8-7390-24A0EBBB255F}"/>
              </a:ext>
            </a:extLst>
          </p:cNvPr>
          <p:cNvSpPr txBox="1"/>
          <p:nvPr/>
        </p:nvSpPr>
        <p:spPr>
          <a:xfrm>
            <a:off x="7809303" y="6334780"/>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それ以上もっと拡張すべき</a:t>
            </a:r>
            <a:endParaRPr lang="zh-CN" altLang="en-US" sz="1400" dirty="0"/>
          </a:p>
        </p:txBody>
      </p:sp>
      <p:pic>
        <p:nvPicPr>
          <p:cNvPr id="35" name="图片 34" descr="图示&#10;&#10;描述已自动生成">
            <a:extLst>
              <a:ext uri="{FF2B5EF4-FFF2-40B4-BE49-F238E27FC236}">
                <a16:creationId xmlns:a16="http://schemas.microsoft.com/office/drawing/2014/main" id="{EFC999DA-C350-FB5C-051C-FCF231C4CB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0133" y="1709709"/>
            <a:ext cx="3402637" cy="2527769"/>
          </a:xfrm>
          <a:prstGeom prst="rect">
            <a:avLst/>
          </a:prstGeom>
        </p:spPr>
      </p:pic>
      <p:sp>
        <p:nvSpPr>
          <p:cNvPr id="36" name="文本框 35">
            <a:extLst>
              <a:ext uri="{FF2B5EF4-FFF2-40B4-BE49-F238E27FC236}">
                <a16:creationId xmlns:a16="http://schemas.microsoft.com/office/drawing/2014/main" id="{078D4C4E-A808-8258-CB14-7D2C5E13410A}"/>
              </a:ext>
            </a:extLst>
          </p:cNvPr>
          <p:cNvSpPr txBox="1"/>
          <p:nvPr/>
        </p:nvSpPr>
        <p:spPr>
          <a:xfrm>
            <a:off x="8359188" y="1649597"/>
            <a:ext cx="2286203" cy="307777"/>
          </a:xfrm>
          <a:prstGeom prst="rect">
            <a:avLst/>
          </a:prstGeom>
          <a:noFill/>
        </p:spPr>
        <p:txBody>
          <a:bodyPr wrap="none" rtlCol="0">
            <a:spAutoFit/>
          </a:bodyPr>
          <a:lstStyle/>
          <a:p>
            <a:r>
              <a:rPr lang="ja-JP" altLang="en-US" sz="1400" b="1" dirty="0"/>
              <a:t>三角形分割</a:t>
            </a:r>
            <a:r>
              <a:rPr lang="ja-JP" altLang="en-US" sz="1400" dirty="0"/>
              <a:t> </a:t>
            </a:r>
            <a:r>
              <a:rPr lang="en-US" altLang="ja-JP" sz="1400" dirty="0"/>
              <a:t>+ </a:t>
            </a:r>
            <a:r>
              <a:rPr lang="en-US" altLang="ja-JP" sz="1400" b="1" dirty="0">
                <a:solidFill>
                  <a:srgbClr val="FF0000"/>
                </a:solidFill>
              </a:rPr>
              <a:t>seg1</a:t>
            </a:r>
            <a:r>
              <a:rPr lang="ja-JP" altLang="en-US" sz="1400" b="1" dirty="0">
                <a:solidFill>
                  <a:srgbClr val="FF0000"/>
                </a:solidFill>
              </a:rPr>
              <a:t> </a:t>
            </a:r>
            <a:r>
              <a:rPr lang="en-US" altLang="ja-JP" sz="1400" b="1" dirty="0"/>
              <a:t>+</a:t>
            </a:r>
            <a:r>
              <a:rPr lang="en-US" altLang="ja-JP" sz="1400" b="1" dirty="0">
                <a:solidFill>
                  <a:srgbClr val="FF0000"/>
                </a:solidFill>
              </a:rPr>
              <a:t> </a:t>
            </a:r>
            <a:r>
              <a:rPr lang="en-US" altLang="ja-JP" sz="1400" b="1" dirty="0">
                <a:solidFill>
                  <a:srgbClr val="00B050"/>
                </a:solidFill>
              </a:rPr>
              <a:t>seg2</a:t>
            </a:r>
            <a:endParaRPr lang="zh-CN" altLang="en-US" sz="1400" dirty="0">
              <a:solidFill>
                <a:srgbClr val="00B050"/>
              </a:solidFill>
            </a:endParaRPr>
          </a:p>
        </p:txBody>
      </p:sp>
      <p:sp>
        <p:nvSpPr>
          <p:cNvPr id="37" name="文本框 36">
            <a:extLst>
              <a:ext uri="{FF2B5EF4-FFF2-40B4-BE49-F238E27FC236}">
                <a16:creationId xmlns:a16="http://schemas.microsoft.com/office/drawing/2014/main" id="{3076476F-58E3-05FD-BEB8-1FA4C5F7EEFC}"/>
              </a:ext>
            </a:extLst>
          </p:cNvPr>
          <p:cNvSpPr txBox="1"/>
          <p:nvPr/>
        </p:nvSpPr>
        <p:spPr>
          <a:xfrm>
            <a:off x="7955558" y="4156443"/>
            <a:ext cx="1082348" cy="307777"/>
          </a:xfrm>
          <a:prstGeom prst="rect">
            <a:avLst/>
          </a:prstGeom>
          <a:noFill/>
        </p:spPr>
        <p:txBody>
          <a:bodyPr wrap="none" rtlCol="0">
            <a:spAutoFit/>
          </a:bodyPr>
          <a:lstStyle/>
          <a:p>
            <a:r>
              <a:rPr lang="ja-JP" altLang="en-US" sz="1400" dirty="0"/>
              <a:t>最適巡回路</a:t>
            </a:r>
            <a:endParaRPr lang="zh-CN" altLang="en-US" sz="1400" dirty="0"/>
          </a:p>
        </p:txBody>
      </p:sp>
      <p:sp>
        <p:nvSpPr>
          <p:cNvPr id="42" name="文本框 41">
            <a:extLst>
              <a:ext uri="{FF2B5EF4-FFF2-40B4-BE49-F238E27FC236}">
                <a16:creationId xmlns:a16="http://schemas.microsoft.com/office/drawing/2014/main" id="{56FB4238-C9FE-8C91-CF31-59CDB9A17A9C}"/>
              </a:ext>
            </a:extLst>
          </p:cNvPr>
          <p:cNvSpPr txBox="1"/>
          <p:nvPr/>
        </p:nvSpPr>
        <p:spPr>
          <a:xfrm>
            <a:off x="3029524" y="6167004"/>
            <a:ext cx="658126" cy="307777"/>
          </a:xfrm>
          <a:prstGeom prst="rect">
            <a:avLst/>
          </a:prstGeom>
          <a:noFill/>
        </p:spPr>
        <p:txBody>
          <a:bodyPr wrap="square">
            <a:spAutoFit/>
          </a:bodyPr>
          <a:lstStyle/>
          <a:p>
            <a:r>
              <a:rPr lang="en-US" altLang="ja-JP" sz="1400" b="1" dirty="0">
                <a:solidFill>
                  <a:srgbClr val="FF0000"/>
                </a:solidFill>
              </a:rPr>
              <a:t>seg1</a:t>
            </a:r>
            <a:endParaRPr lang="zh-CN" altLang="en-US" sz="1400" dirty="0"/>
          </a:p>
        </p:txBody>
      </p:sp>
      <p:sp>
        <p:nvSpPr>
          <p:cNvPr id="44" name="文本框 43">
            <a:extLst>
              <a:ext uri="{FF2B5EF4-FFF2-40B4-BE49-F238E27FC236}">
                <a16:creationId xmlns:a16="http://schemas.microsoft.com/office/drawing/2014/main" id="{75C577DB-272B-B215-2888-8290130C940C}"/>
              </a:ext>
            </a:extLst>
          </p:cNvPr>
          <p:cNvSpPr txBox="1"/>
          <p:nvPr/>
        </p:nvSpPr>
        <p:spPr>
          <a:xfrm>
            <a:off x="5346328" y="6166639"/>
            <a:ext cx="868680" cy="307777"/>
          </a:xfrm>
          <a:prstGeom prst="rect">
            <a:avLst/>
          </a:prstGeom>
          <a:noFill/>
        </p:spPr>
        <p:txBody>
          <a:bodyPr wrap="square">
            <a:spAutoFit/>
          </a:bodyPr>
          <a:lstStyle/>
          <a:p>
            <a:r>
              <a:rPr lang="en-US" altLang="ja-JP" sz="1400" b="1" dirty="0">
                <a:solidFill>
                  <a:srgbClr val="00B050"/>
                </a:solidFill>
              </a:rPr>
              <a:t>seg2</a:t>
            </a:r>
            <a:endParaRPr lang="zh-CN" altLang="en-US" sz="1400" dirty="0"/>
          </a:p>
        </p:txBody>
      </p:sp>
      <p:grpSp>
        <p:nvGrpSpPr>
          <p:cNvPr id="82" name="组合 81">
            <a:extLst>
              <a:ext uri="{FF2B5EF4-FFF2-40B4-BE49-F238E27FC236}">
                <a16:creationId xmlns:a16="http://schemas.microsoft.com/office/drawing/2014/main" id="{5D64BE3A-69BD-C812-CB4C-8DB2044D7DDF}"/>
              </a:ext>
            </a:extLst>
          </p:cNvPr>
          <p:cNvGrpSpPr/>
          <p:nvPr/>
        </p:nvGrpSpPr>
        <p:grpSpPr>
          <a:xfrm>
            <a:off x="4124490" y="1839400"/>
            <a:ext cx="3419546" cy="2859956"/>
            <a:chOff x="2903277" y="1190624"/>
            <a:chExt cx="5352693" cy="4476753"/>
          </a:xfrm>
        </p:grpSpPr>
        <p:pic>
          <p:nvPicPr>
            <p:cNvPr id="83" name="图片 82" descr="图表, 雷达图&#10;&#10;描述已自动生成">
              <a:extLst>
                <a:ext uri="{FF2B5EF4-FFF2-40B4-BE49-F238E27FC236}">
                  <a16:creationId xmlns:a16="http://schemas.microsoft.com/office/drawing/2014/main" id="{83F0580C-C4DD-08C2-CD32-379434386067}"/>
                </a:ext>
              </a:extLst>
            </p:cNvPr>
            <p:cNvPicPr>
              <a:picLocks noChangeAspect="1"/>
            </p:cNvPicPr>
            <p:nvPr/>
          </p:nvPicPr>
          <p:blipFill>
            <a:blip r:embed="rId5">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84" name="直接连接符 83">
              <a:extLst>
                <a:ext uri="{FF2B5EF4-FFF2-40B4-BE49-F238E27FC236}">
                  <a16:creationId xmlns:a16="http://schemas.microsoft.com/office/drawing/2014/main" id="{3DBD77F2-E80C-36C4-D94A-12B0403B0863}"/>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493D224E-4DB2-3883-9A09-056C962EE925}"/>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86" name="椭圆 85">
              <a:extLst>
                <a:ext uri="{FF2B5EF4-FFF2-40B4-BE49-F238E27FC236}">
                  <a16:creationId xmlns:a16="http://schemas.microsoft.com/office/drawing/2014/main" id="{E5AEFAE5-3CAE-5B9F-3013-14FCF9021502}"/>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004649A8-A3E7-8F98-6554-81E6A92AFA47}"/>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8" name="直接连接符 87">
              <a:extLst>
                <a:ext uri="{FF2B5EF4-FFF2-40B4-BE49-F238E27FC236}">
                  <a16:creationId xmlns:a16="http://schemas.microsoft.com/office/drawing/2014/main" id="{1C8C398D-5839-04EE-7C48-FEA1B84B74B2}"/>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4A7D41AF-0072-AFD9-1683-A025A8DBF2E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0" name="直接连接符 89">
              <a:extLst>
                <a:ext uri="{FF2B5EF4-FFF2-40B4-BE49-F238E27FC236}">
                  <a16:creationId xmlns:a16="http://schemas.microsoft.com/office/drawing/2014/main" id="{08030233-720C-389C-78A0-675DC9B99B0F}"/>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91" name="椭圆 90">
              <a:extLst>
                <a:ext uri="{FF2B5EF4-FFF2-40B4-BE49-F238E27FC236}">
                  <a16:creationId xmlns:a16="http://schemas.microsoft.com/office/drawing/2014/main" id="{649FADE5-25D2-81F6-C676-E310DD0C19E6}"/>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2138C4B3-2FE3-1E64-484A-16856BF7A976}"/>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 name="直接连接符 92">
              <a:extLst>
                <a:ext uri="{FF2B5EF4-FFF2-40B4-BE49-F238E27FC236}">
                  <a16:creationId xmlns:a16="http://schemas.microsoft.com/office/drawing/2014/main" id="{839E0BBA-0635-6BDA-6D89-22799E1042E4}"/>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7846A13C-AD9C-C00A-0D70-6A47D35166EA}"/>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72FC59F5-2728-FC83-9D1E-52B46EFB253F}"/>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96" name="椭圆 95">
              <a:extLst>
                <a:ext uri="{FF2B5EF4-FFF2-40B4-BE49-F238E27FC236}">
                  <a16:creationId xmlns:a16="http://schemas.microsoft.com/office/drawing/2014/main" id="{0078F53C-23C6-9540-B3D3-7ED10F040E26}"/>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3871BF2D-272A-B5BC-3586-29243DE156AD}"/>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97">
              <a:extLst>
                <a:ext uri="{FF2B5EF4-FFF2-40B4-BE49-F238E27FC236}">
                  <a16:creationId xmlns:a16="http://schemas.microsoft.com/office/drawing/2014/main" id="{025687F6-5238-52C2-B37B-BB361655D66E}"/>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99" name="组合 98">
            <a:extLst>
              <a:ext uri="{FF2B5EF4-FFF2-40B4-BE49-F238E27FC236}">
                <a16:creationId xmlns:a16="http://schemas.microsoft.com/office/drawing/2014/main" id="{11ACC040-9E05-0632-1B01-4BD9B0A8A8A6}"/>
              </a:ext>
            </a:extLst>
          </p:cNvPr>
          <p:cNvGrpSpPr/>
          <p:nvPr/>
        </p:nvGrpSpPr>
        <p:grpSpPr>
          <a:xfrm>
            <a:off x="187459" y="1843193"/>
            <a:ext cx="3603078" cy="2965365"/>
            <a:chOff x="684131" y="1237268"/>
            <a:chExt cx="5326144" cy="4383464"/>
          </a:xfrm>
        </p:grpSpPr>
        <p:grpSp>
          <p:nvGrpSpPr>
            <p:cNvPr id="100" name="组合 99">
              <a:extLst>
                <a:ext uri="{FF2B5EF4-FFF2-40B4-BE49-F238E27FC236}">
                  <a16:creationId xmlns:a16="http://schemas.microsoft.com/office/drawing/2014/main" id="{313186DE-F027-4F3C-7AF1-B737A2BD8F2C}"/>
                </a:ext>
              </a:extLst>
            </p:cNvPr>
            <p:cNvGrpSpPr/>
            <p:nvPr/>
          </p:nvGrpSpPr>
          <p:grpSpPr>
            <a:xfrm>
              <a:off x="684131" y="1237268"/>
              <a:ext cx="5326144" cy="4383464"/>
              <a:chOff x="2620652" y="1197204"/>
              <a:chExt cx="5326144" cy="4383464"/>
            </a:xfrm>
          </p:grpSpPr>
          <p:pic>
            <p:nvPicPr>
              <p:cNvPr id="102" name="图片 101" descr="图表, 雷达图&#10;&#10;描述已自动生成">
                <a:extLst>
                  <a:ext uri="{FF2B5EF4-FFF2-40B4-BE49-F238E27FC236}">
                    <a16:creationId xmlns:a16="http://schemas.microsoft.com/office/drawing/2014/main" id="{48405C96-5F6F-0474-A9D8-8C1FCEA87BBD}"/>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03" name="直接连接符 102">
                <a:extLst>
                  <a:ext uri="{FF2B5EF4-FFF2-40B4-BE49-F238E27FC236}">
                    <a16:creationId xmlns:a16="http://schemas.microsoft.com/office/drawing/2014/main" id="{D359ADF4-29F0-6C40-F103-4E203A6B5989}"/>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4" name="椭圆 103">
                <a:extLst>
                  <a:ext uri="{FF2B5EF4-FFF2-40B4-BE49-F238E27FC236}">
                    <a16:creationId xmlns:a16="http://schemas.microsoft.com/office/drawing/2014/main" id="{F8410706-26D9-0A49-A60F-6CBAF245A187}"/>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C5331676-F217-688E-94A1-66CB8D1E43C4}"/>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106">
                <a:extLst>
                  <a:ext uri="{FF2B5EF4-FFF2-40B4-BE49-F238E27FC236}">
                    <a16:creationId xmlns:a16="http://schemas.microsoft.com/office/drawing/2014/main" id="{6B1D9BED-97E5-6492-2246-F71CB2FEE6DC}"/>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08" name="椭圆 107">
                <a:extLst>
                  <a:ext uri="{FF2B5EF4-FFF2-40B4-BE49-F238E27FC236}">
                    <a16:creationId xmlns:a16="http://schemas.microsoft.com/office/drawing/2014/main" id="{4D79B8AA-D52D-B67E-C775-7541B45F4D0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9D430689-FC3B-552C-5289-87186B98581B}"/>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4" name="直接连接符 113">
                <a:extLst>
                  <a:ext uri="{FF2B5EF4-FFF2-40B4-BE49-F238E27FC236}">
                    <a16:creationId xmlns:a16="http://schemas.microsoft.com/office/drawing/2014/main" id="{56848F6F-502B-576F-9962-74FA2289456A}"/>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15" name="直接连接符 114">
                <a:extLst>
                  <a:ext uri="{FF2B5EF4-FFF2-40B4-BE49-F238E27FC236}">
                    <a16:creationId xmlns:a16="http://schemas.microsoft.com/office/drawing/2014/main" id="{E3478754-C62E-DAD9-3ACE-80E88CFC6A8E}"/>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16" name="椭圆 115">
                <a:extLst>
                  <a:ext uri="{FF2B5EF4-FFF2-40B4-BE49-F238E27FC236}">
                    <a16:creationId xmlns:a16="http://schemas.microsoft.com/office/drawing/2014/main" id="{CD4C850E-8FD4-A0AD-D5C9-B622D10DB824}"/>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CC6EDBC8-F59F-138C-F5C4-6EF5E9DA1C81}"/>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8" name="直接连接符 117">
                <a:extLst>
                  <a:ext uri="{FF2B5EF4-FFF2-40B4-BE49-F238E27FC236}">
                    <a16:creationId xmlns:a16="http://schemas.microsoft.com/office/drawing/2014/main" id="{C48D44B2-59D8-2FFB-26DB-D088568F5AB2}"/>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01" name="直接连接符 100">
              <a:extLst>
                <a:ext uri="{FF2B5EF4-FFF2-40B4-BE49-F238E27FC236}">
                  <a16:creationId xmlns:a16="http://schemas.microsoft.com/office/drawing/2014/main" id="{945E0034-2972-0D17-56B3-8E89053BAE4B}"/>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9" name="组合 118">
            <a:extLst>
              <a:ext uri="{FF2B5EF4-FFF2-40B4-BE49-F238E27FC236}">
                <a16:creationId xmlns:a16="http://schemas.microsoft.com/office/drawing/2014/main" id="{78F6849E-D944-856B-3852-1D2367F68E98}"/>
              </a:ext>
            </a:extLst>
          </p:cNvPr>
          <p:cNvGrpSpPr/>
          <p:nvPr/>
        </p:nvGrpSpPr>
        <p:grpSpPr>
          <a:xfrm>
            <a:off x="2562404" y="4975068"/>
            <a:ext cx="1456159" cy="1198431"/>
            <a:chOff x="684131" y="1237268"/>
            <a:chExt cx="5326144" cy="4383464"/>
          </a:xfrm>
        </p:grpSpPr>
        <p:grpSp>
          <p:nvGrpSpPr>
            <p:cNvPr id="120" name="组合 119">
              <a:extLst>
                <a:ext uri="{FF2B5EF4-FFF2-40B4-BE49-F238E27FC236}">
                  <a16:creationId xmlns:a16="http://schemas.microsoft.com/office/drawing/2014/main" id="{393BAD47-CF3C-1A4A-85E7-B65EA942BCCF}"/>
                </a:ext>
              </a:extLst>
            </p:cNvPr>
            <p:cNvGrpSpPr/>
            <p:nvPr/>
          </p:nvGrpSpPr>
          <p:grpSpPr>
            <a:xfrm>
              <a:off x="684131" y="1237268"/>
              <a:ext cx="5326144" cy="4383464"/>
              <a:chOff x="2620652" y="1197204"/>
              <a:chExt cx="5326144" cy="4383464"/>
            </a:xfrm>
          </p:grpSpPr>
          <p:pic>
            <p:nvPicPr>
              <p:cNvPr id="122" name="图片 121" descr="图表, 雷达图&#10;&#10;描述已自动生成">
                <a:extLst>
                  <a:ext uri="{FF2B5EF4-FFF2-40B4-BE49-F238E27FC236}">
                    <a16:creationId xmlns:a16="http://schemas.microsoft.com/office/drawing/2014/main" id="{FA6A6E13-836A-76D0-EA4D-FF372DCE752A}"/>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23" name="直接连接符 122">
                <a:extLst>
                  <a:ext uri="{FF2B5EF4-FFF2-40B4-BE49-F238E27FC236}">
                    <a16:creationId xmlns:a16="http://schemas.microsoft.com/office/drawing/2014/main" id="{F7167CA1-FE51-E855-519A-AFE6831BAF25}"/>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24" name="椭圆 123">
                <a:extLst>
                  <a:ext uri="{FF2B5EF4-FFF2-40B4-BE49-F238E27FC236}">
                    <a16:creationId xmlns:a16="http://schemas.microsoft.com/office/drawing/2014/main" id="{AB907987-BBA6-0459-C0E5-8DF7A12AF6F3}"/>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7EF9F379-B3BC-17E4-2B8F-A407D3FAC2A8}"/>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6" name="直接连接符 125">
                <a:extLst>
                  <a:ext uri="{FF2B5EF4-FFF2-40B4-BE49-F238E27FC236}">
                    <a16:creationId xmlns:a16="http://schemas.microsoft.com/office/drawing/2014/main" id="{B87899AF-DB25-5572-D3B9-9C9888DA96D1}"/>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27" name="椭圆 126">
                <a:extLst>
                  <a:ext uri="{FF2B5EF4-FFF2-40B4-BE49-F238E27FC236}">
                    <a16:creationId xmlns:a16="http://schemas.microsoft.com/office/drawing/2014/main" id="{B2360569-6675-93AC-0094-FBA5EE7B7F18}"/>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2DB29011-B58F-2BAB-B770-29A4AF6B5469}"/>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9" name="直接连接符 128">
                <a:extLst>
                  <a:ext uri="{FF2B5EF4-FFF2-40B4-BE49-F238E27FC236}">
                    <a16:creationId xmlns:a16="http://schemas.microsoft.com/office/drawing/2014/main" id="{1E290E1F-3C7D-0598-7FFC-56DBAE46034D}"/>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30" name="直接连接符 129">
                <a:extLst>
                  <a:ext uri="{FF2B5EF4-FFF2-40B4-BE49-F238E27FC236}">
                    <a16:creationId xmlns:a16="http://schemas.microsoft.com/office/drawing/2014/main" id="{2DEDBE52-78D9-7592-DA32-3BA51233EFA1}"/>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31" name="椭圆 130">
                <a:extLst>
                  <a:ext uri="{FF2B5EF4-FFF2-40B4-BE49-F238E27FC236}">
                    <a16:creationId xmlns:a16="http://schemas.microsoft.com/office/drawing/2014/main" id="{D9720DE9-1827-C839-0279-8EF443284DC6}"/>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7BEC70BB-AE1D-CC81-EC26-EA7676878CE1}"/>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3" name="直接连接符 132">
                <a:extLst>
                  <a:ext uri="{FF2B5EF4-FFF2-40B4-BE49-F238E27FC236}">
                    <a16:creationId xmlns:a16="http://schemas.microsoft.com/office/drawing/2014/main" id="{F02A3825-F6AD-1C39-1602-0D893E701231}"/>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21" name="直接连接符 120">
              <a:extLst>
                <a:ext uri="{FF2B5EF4-FFF2-40B4-BE49-F238E27FC236}">
                  <a16:creationId xmlns:a16="http://schemas.microsoft.com/office/drawing/2014/main" id="{17FBE2BC-0AC2-8EE7-67DF-9835D90016A1}"/>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34" name="组合 133">
            <a:extLst>
              <a:ext uri="{FF2B5EF4-FFF2-40B4-BE49-F238E27FC236}">
                <a16:creationId xmlns:a16="http://schemas.microsoft.com/office/drawing/2014/main" id="{8A28C90A-2016-1C99-5F81-572700A5229B}"/>
              </a:ext>
            </a:extLst>
          </p:cNvPr>
          <p:cNvGrpSpPr/>
          <p:nvPr/>
        </p:nvGrpSpPr>
        <p:grpSpPr>
          <a:xfrm>
            <a:off x="4822754" y="4898332"/>
            <a:ext cx="1540901" cy="1288741"/>
            <a:chOff x="2903277" y="1190624"/>
            <a:chExt cx="5352693" cy="4476753"/>
          </a:xfrm>
        </p:grpSpPr>
        <p:pic>
          <p:nvPicPr>
            <p:cNvPr id="135" name="图片 134" descr="图表, 雷达图&#10;&#10;描述已自动生成">
              <a:extLst>
                <a:ext uri="{FF2B5EF4-FFF2-40B4-BE49-F238E27FC236}">
                  <a16:creationId xmlns:a16="http://schemas.microsoft.com/office/drawing/2014/main" id="{3BC44413-7C30-DFFC-9E46-3DCA6E4F1D69}"/>
                </a:ext>
              </a:extLst>
            </p:cNvPr>
            <p:cNvPicPr>
              <a:picLocks noChangeAspect="1"/>
            </p:cNvPicPr>
            <p:nvPr/>
          </p:nvPicPr>
          <p:blipFill>
            <a:blip r:embed="rId5">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136" name="直接连接符 135">
              <a:extLst>
                <a:ext uri="{FF2B5EF4-FFF2-40B4-BE49-F238E27FC236}">
                  <a16:creationId xmlns:a16="http://schemas.microsoft.com/office/drawing/2014/main" id="{92A2DE62-4C56-8051-736E-E6F986EB280C}"/>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37" name="直接连接符 136">
              <a:extLst>
                <a:ext uri="{FF2B5EF4-FFF2-40B4-BE49-F238E27FC236}">
                  <a16:creationId xmlns:a16="http://schemas.microsoft.com/office/drawing/2014/main" id="{8E4895B4-1E88-171E-81FB-08CFBDE4B4D2}"/>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38" name="椭圆 137">
              <a:extLst>
                <a:ext uri="{FF2B5EF4-FFF2-40B4-BE49-F238E27FC236}">
                  <a16:creationId xmlns:a16="http://schemas.microsoft.com/office/drawing/2014/main" id="{2F13138C-4E73-A8BB-103E-004ADD92E5B1}"/>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1BDEBAAB-31EE-FEC9-BB83-2327DCC6B61C}"/>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1" name="直接连接符 140">
              <a:extLst>
                <a:ext uri="{FF2B5EF4-FFF2-40B4-BE49-F238E27FC236}">
                  <a16:creationId xmlns:a16="http://schemas.microsoft.com/office/drawing/2014/main" id="{7128A141-6C46-36E9-FBEA-9549FB6D046C}"/>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42" name="直接连接符 141">
              <a:extLst>
                <a:ext uri="{FF2B5EF4-FFF2-40B4-BE49-F238E27FC236}">
                  <a16:creationId xmlns:a16="http://schemas.microsoft.com/office/drawing/2014/main" id="{CE0ABFEF-2988-4BC0-822F-43B2D0DBD1C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3" name="直接连接符 142">
              <a:extLst>
                <a:ext uri="{FF2B5EF4-FFF2-40B4-BE49-F238E27FC236}">
                  <a16:creationId xmlns:a16="http://schemas.microsoft.com/office/drawing/2014/main" id="{753C44F6-A376-76EC-2AB6-63BCB5492C73}"/>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44" name="椭圆 143">
              <a:extLst>
                <a:ext uri="{FF2B5EF4-FFF2-40B4-BE49-F238E27FC236}">
                  <a16:creationId xmlns:a16="http://schemas.microsoft.com/office/drawing/2014/main" id="{DC2DA1C3-E360-176F-F776-BB2ECDCCFF08}"/>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C9B690F7-F25B-83C8-6A78-F304CFCCF544}"/>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6" name="直接连接符 145">
              <a:extLst>
                <a:ext uri="{FF2B5EF4-FFF2-40B4-BE49-F238E27FC236}">
                  <a16:creationId xmlns:a16="http://schemas.microsoft.com/office/drawing/2014/main" id="{0F12FB32-A1F3-7036-9A04-BFF987D494AD}"/>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CF6076A0-0899-66CA-3354-E22BCBA2547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71FB8C79-2B1A-74E9-E50F-EDDD90B1B352}"/>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50" name="椭圆 149">
              <a:extLst>
                <a:ext uri="{FF2B5EF4-FFF2-40B4-BE49-F238E27FC236}">
                  <a16:creationId xmlns:a16="http://schemas.microsoft.com/office/drawing/2014/main" id="{76695445-18A0-8289-FD7A-8E3AB46619C3}"/>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a:extLst>
                <a:ext uri="{FF2B5EF4-FFF2-40B4-BE49-F238E27FC236}">
                  <a16:creationId xmlns:a16="http://schemas.microsoft.com/office/drawing/2014/main" id="{55E2D809-46C1-01F4-65D5-E4906C55211C}"/>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5" name="直接连接符 174">
              <a:extLst>
                <a:ext uri="{FF2B5EF4-FFF2-40B4-BE49-F238E27FC236}">
                  <a16:creationId xmlns:a16="http://schemas.microsoft.com/office/drawing/2014/main" id="{07CC58EC-D459-716A-D49B-028FFAA60020}"/>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343332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106518"/>
            <a:ext cx="3345788"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p:txBody>
      </p:sp>
      <p:sp>
        <p:nvSpPr>
          <p:cNvPr id="32" name="文本框 31">
            <a:extLst>
              <a:ext uri="{FF2B5EF4-FFF2-40B4-BE49-F238E27FC236}">
                <a16:creationId xmlns:a16="http://schemas.microsoft.com/office/drawing/2014/main" id="{A33622F6-1F94-DCC0-A544-C7EAC4AEF577}"/>
              </a:ext>
            </a:extLst>
          </p:cNvPr>
          <p:cNvSpPr txBox="1"/>
          <p:nvPr/>
        </p:nvSpPr>
        <p:spPr>
          <a:xfrm>
            <a:off x="4282315" y="1056390"/>
            <a:ext cx="4992040"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50"/>
                </a:solidFill>
              </a:rPr>
              <a:t>seg2</a:t>
            </a:r>
            <a:r>
              <a:rPr lang="ja-JP" altLang="en-US" sz="1400" dirty="0"/>
              <a:t>）</a:t>
            </a:r>
            <a:endParaRPr lang="en-US" altLang="ja-JP" sz="1400" dirty="0"/>
          </a:p>
        </p:txBody>
      </p:sp>
      <p:sp>
        <p:nvSpPr>
          <p:cNvPr id="66" name="文本框 65">
            <a:extLst>
              <a:ext uri="{FF2B5EF4-FFF2-40B4-BE49-F238E27FC236}">
                <a16:creationId xmlns:a16="http://schemas.microsoft.com/office/drawing/2014/main" id="{E838AEA6-6023-1914-8FEA-7B79186CEA0E}"/>
              </a:ext>
            </a:extLst>
          </p:cNvPr>
          <p:cNvSpPr txBox="1"/>
          <p:nvPr/>
        </p:nvSpPr>
        <p:spPr>
          <a:xfrm>
            <a:off x="8185354" y="1043446"/>
            <a:ext cx="4060817"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F0"/>
                </a:solidFill>
              </a:rPr>
              <a:t>三つ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F0"/>
                </a:solidFill>
              </a:rPr>
              <a:t>seg3</a:t>
            </a:r>
            <a:r>
              <a:rPr lang="ja-JP" altLang="en-US" sz="1400" dirty="0"/>
              <a:t>）</a:t>
            </a:r>
            <a:endParaRPr lang="zh-CN" altLang="en-US" sz="1400" dirty="0"/>
          </a:p>
        </p:txBody>
      </p:sp>
      <p:grpSp>
        <p:nvGrpSpPr>
          <p:cNvPr id="149" name="组合 148">
            <a:extLst>
              <a:ext uri="{FF2B5EF4-FFF2-40B4-BE49-F238E27FC236}">
                <a16:creationId xmlns:a16="http://schemas.microsoft.com/office/drawing/2014/main" id="{CD601A7B-47B6-D40E-DFC4-FFB459C7B20C}"/>
              </a:ext>
            </a:extLst>
          </p:cNvPr>
          <p:cNvGrpSpPr/>
          <p:nvPr/>
        </p:nvGrpSpPr>
        <p:grpSpPr>
          <a:xfrm>
            <a:off x="424919" y="4848354"/>
            <a:ext cx="1549027" cy="1151371"/>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708693" y="6113576"/>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2021886" y="5148654"/>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4104079" y="5104929"/>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96" name="文本框 295">
            <a:extLst>
              <a:ext uri="{FF2B5EF4-FFF2-40B4-BE49-F238E27FC236}">
                <a16:creationId xmlns:a16="http://schemas.microsoft.com/office/drawing/2014/main" id="{50E7FB7B-5F15-6FA0-6F83-0489D07316AF}"/>
              </a:ext>
            </a:extLst>
          </p:cNvPr>
          <p:cNvSpPr txBox="1"/>
          <p:nvPr/>
        </p:nvSpPr>
        <p:spPr>
          <a:xfrm>
            <a:off x="6408779" y="5061286"/>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17" name="文本框 316">
            <a:extLst>
              <a:ext uri="{FF2B5EF4-FFF2-40B4-BE49-F238E27FC236}">
                <a16:creationId xmlns:a16="http://schemas.microsoft.com/office/drawing/2014/main" id="{86C1C40B-9991-FBFB-AC4E-684E485F1A2A}"/>
              </a:ext>
            </a:extLst>
          </p:cNvPr>
          <p:cNvSpPr txBox="1"/>
          <p:nvPr/>
        </p:nvSpPr>
        <p:spPr>
          <a:xfrm>
            <a:off x="8834100" y="5186853"/>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20" name="文本框 319">
            <a:extLst>
              <a:ext uri="{FF2B5EF4-FFF2-40B4-BE49-F238E27FC236}">
                <a16:creationId xmlns:a16="http://schemas.microsoft.com/office/drawing/2014/main" id="{6BD2BA0A-9B16-AFEE-F356-A019DA0E401B}"/>
              </a:ext>
            </a:extLst>
          </p:cNvPr>
          <p:cNvSpPr txBox="1"/>
          <p:nvPr/>
        </p:nvSpPr>
        <p:spPr>
          <a:xfrm>
            <a:off x="9277284" y="5289342"/>
            <a:ext cx="1235092" cy="369332"/>
          </a:xfrm>
          <a:prstGeom prst="rect">
            <a:avLst/>
          </a:prstGeom>
          <a:noFill/>
        </p:spPr>
        <p:txBody>
          <a:bodyPr wrap="square">
            <a:spAutoFit/>
          </a:bodyPr>
          <a:lstStyle/>
          <a:p>
            <a:r>
              <a:rPr lang="en-US" altLang="zh-CN" sz="1800" b="1" dirty="0"/>
              <a:t>seg</a:t>
            </a:r>
            <a:r>
              <a:rPr lang="ja-JP" altLang="en-US" sz="1800" b="1" dirty="0"/>
              <a:t>方法</a:t>
            </a:r>
            <a:endParaRPr lang="en-US" altLang="ja-JP" sz="1800" b="1" dirty="0"/>
          </a:p>
        </p:txBody>
      </p:sp>
      <p:sp>
        <p:nvSpPr>
          <p:cNvPr id="7" name="文本框 6">
            <a:extLst>
              <a:ext uri="{FF2B5EF4-FFF2-40B4-BE49-F238E27FC236}">
                <a16:creationId xmlns:a16="http://schemas.microsoft.com/office/drawing/2014/main" id="{6BF02660-BC56-CA23-6F93-98375A631E1F}"/>
              </a:ext>
            </a:extLst>
          </p:cNvPr>
          <p:cNvSpPr txBox="1"/>
          <p:nvPr/>
        </p:nvSpPr>
        <p:spPr>
          <a:xfrm>
            <a:off x="3015851" y="6031763"/>
            <a:ext cx="631238" cy="307777"/>
          </a:xfrm>
          <a:prstGeom prst="rect">
            <a:avLst/>
          </a:prstGeom>
          <a:noFill/>
        </p:spPr>
        <p:txBody>
          <a:bodyPr wrap="square">
            <a:spAutoFit/>
          </a:bodyPr>
          <a:lstStyle/>
          <a:p>
            <a:r>
              <a:rPr lang="en-US" altLang="ja-JP" sz="1400" b="1" dirty="0">
                <a:solidFill>
                  <a:srgbClr val="FF0000"/>
                </a:solidFill>
              </a:rPr>
              <a:t>seg1</a:t>
            </a:r>
            <a:endParaRPr lang="zh-CN" altLang="en-US" sz="1400" dirty="0"/>
          </a:p>
        </p:txBody>
      </p:sp>
      <p:sp>
        <p:nvSpPr>
          <p:cNvPr id="13" name="文本框 12">
            <a:extLst>
              <a:ext uri="{FF2B5EF4-FFF2-40B4-BE49-F238E27FC236}">
                <a16:creationId xmlns:a16="http://schemas.microsoft.com/office/drawing/2014/main" id="{829161F4-99CC-2C8B-636C-E0FF5E71E255}"/>
              </a:ext>
            </a:extLst>
          </p:cNvPr>
          <p:cNvSpPr txBox="1"/>
          <p:nvPr/>
        </p:nvSpPr>
        <p:spPr>
          <a:xfrm>
            <a:off x="5191263" y="6042382"/>
            <a:ext cx="707872" cy="307777"/>
          </a:xfrm>
          <a:prstGeom prst="rect">
            <a:avLst/>
          </a:prstGeom>
          <a:noFill/>
        </p:spPr>
        <p:txBody>
          <a:bodyPr wrap="square">
            <a:spAutoFit/>
          </a:bodyPr>
          <a:lstStyle/>
          <a:p>
            <a:r>
              <a:rPr lang="en-US" altLang="ja-JP" sz="1400" b="1" dirty="0">
                <a:solidFill>
                  <a:srgbClr val="00B050"/>
                </a:solidFill>
              </a:rPr>
              <a:t>seg2</a:t>
            </a:r>
            <a:endParaRPr lang="zh-CN" altLang="en-US" sz="1400" dirty="0"/>
          </a:p>
        </p:txBody>
      </p:sp>
      <p:sp>
        <p:nvSpPr>
          <p:cNvPr id="16" name="文本框 15">
            <a:extLst>
              <a:ext uri="{FF2B5EF4-FFF2-40B4-BE49-F238E27FC236}">
                <a16:creationId xmlns:a16="http://schemas.microsoft.com/office/drawing/2014/main" id="{69C2E9CF-F404-608F-C0FB-78481227F3D0}"/>
              </a:ext>
            </a:extLst>
          </p:cNvPr>
          <p:cNvSpPr txBox="1"/>
          <p:nvPr/>
        </p:nvSpPr>
        <p:spPr>
          <a:xfrm>
            <a:off x="7492232" y="6047092"/>
            <a:ext cx="830630" cy="307777"/>
          </a:xfrm>
          <a:prstGeom prst="rect">
            <a:avLst/>
          </a:prstGeom>
          <a:noFill/>
        </p:spPr>
        <p:txBody>
          <a:bodyPr wrap="square">
            <a:spAutoFit/>
          </a:bodyPr>
          <a:lstStyle/>
          <a:p>
            <a:r>
              <a:rPr lang="en-US" altLang="ja-JP" sz="1400" b="1" dirty="0">
                <a:solidFill>
                  <a:srgbClr val="00B0F0"/>
                </a:solidFill>
              </a:rPr>
              <a:t>seg3</a:t>
            </a:r>
            <a:endParaRPr lang="zh-CN" altLang="en-US" sz="1400" dirty="0"/>
          </a:p>
        </p:txBody>
      </p:sp>
      <p:sp>
        <p:nvSpPr>
          <p:cNvPr id="17" name="文本框 16">
            <a:extLst>
              <a:ext uri="{FF2B5EF4-FFF2-40B4-BE49-F238E27FC236}">
                <a16:creationId xmlns:a16="http://schemas.microsoft.com/office/drawing/2014/main" id="{5FA221B7-336F-AA27-4023-1236F0EF94AB}"/>
              </a:ext>
            </a:extLst>
          </p:cNvPr>
          <p:cNvSpPr txBox="1"/>
          <p:nvPr/>
        </p:nvSpPr>
        <p:spPr>
          <a:xfrm>
            <a:off x="6433783" y="6335560"/>
            <a:ext cx="6545864" cy="523220"/>
          </a:xfrm>
          <a:prstGeom prst="rect">
            <a:avLst/>
          </a:prstGeom>
          <a:noFill/>
        </p:spPr>
        <p:txBody>
          <a:bodyPr wrap="square" rtlCol="0">
            <a:spAutoFit/>
          </a:bodyPr>
          <a:lstStyle/>
          <a:p>
            <a:r>
              <a:rPr lang="ja-JP" altLang="en-US" sz="1400" b="1" dirty="0"/>
              <a:t>三角形分割 </a:t>
            </a:r>
            <a:r>
              <a:rPr lang="en-US" altLang="ja-JP" sz="1400" b="1" dirty="0"/>
              <a:t>+</a:t>
            </a:r>
            <a:r>
              <a:rPr lang="en-US" altLang="ja-JP" sz="1400" b="1" dirty="0">
                <a:solidFill>
                  <a:srgbClr val="FF0000"/>
                </a:solidFill>
              </a:rPr>
              <a:t> </a:t>
            </a:r>
            <a:r>
              <a:rPr lang="en-US" altLang="zh-CN" sz="1400" b="1" dirty="0">
                <a:solidFill>
                  <a:srgbClr val="FF0000"/>
                </a:solidFill>
              </a:rPr>
              <a:t>seg1</a:t>
            </a:r>
            <a:r>
              <a:rPr lang="ja-JP" altLang="en-US" sz="1400" b="1" dirty="0">
                <a:solidFill>
                  <a:srgbClr val="00B050"/>
                </a:solidFill>
              </a:rPr>
              <a:t> </a:t>
            </a:r>
            <a:r>
              <a:rPr lang="en-US" altLang="ja-JP" sz="1400" b="1" dirty="0"/>
              <a:t>+ </a:t>
            </a:r>
            <a:r>
              <a:rPr lang="en-US" altLang="ja-JP" sz="1400" b="1" dirty="0">
                <a:solidFill>
                  <a:srgbClr val="00B050"/>
                </a:solidFill>
              </a:rPr>
              <a:t>seg2</a:t>
            </a:r>
            <a:r>
              <a:rPr lang="en-US" altLang="ja-JP" sz="1400" b="1" dirty="0"/>
              <a:t> + </a:t>
            </a:r>
            <a:r>
              <a:rPr lang="en-US" altLang="ja-JP" sz="1400" b="1" dirty="0">
                <a:solidFill>
                  <a:srgbClr val="00B0F0"/>
                </a:solidFill>
              </a:rPr>
              <a:t>seg3</a:t>
            </a:r>
          </a:p>
          <a:p>
            <a:r>
              <a:rPr lang="ja-JP" altLang="en-US" sz="1400" dirty="0"/>
              <a:t>これで、実験用全部のインスタンスはグラフに最適巡回路が含まれる</a:t>
            </a:r>
            <a:endParaRPr lang="en-US" altLang="ja-JP" sz="1400" b="1" dirty="0"/>
          </a:p>
        </p:txBody>
      </p:sp>
      <p:grpSp>
        <p:nvGrpSpPr>
          <p:cNvPr id="4" name="组合 3">
            <a:extLst>
              <a:ext uri="{FF2B5EF4-FFF2-40B4-BE49-F238E27FC236}">
                <a16:creationId xmlns:a16="http://schemas.microsoft.com/office/drawing/2014/main" id="{A2906756-B33F-A848-65DF-B8A67DA6D757}"/>
              </a:ext>
            </a:extLst>
          </p:cNvPr>
          <p:cNvGrpSpPr/>
          <p:nvPr/>
        </p:nvGrpSpPr>
        <p:grpSpPr>
          <a:xfrm>
            <a:off x="8212007" y="1597593"/>
            <a:ext cx="3603467" cy="2965685"/>
            <a:chOff x="1343858" y="0"/>
            <a:chExt cx="8257342" cy="6795866"/>
          </a:xfrm>
        </p:grpSpPr>
        <p:pic>
          <p:nvPicPr>
            <p:cNvPr id="6" name="图片 5" descr="图表, 雷达图&#10;&#10;描述已自动生成">
              <a:extLst>
                <a:ext uri="{FF2B5EF4-FFF2-40B4-BE49-F238E27FC236}">
                  <a16:creationId xmlns:a16="http://schemas.microsoft.com/office/drawing/2014/main" id="{739A2AC7-A2F5-77A9-CC44-3254C0D8004C}"/>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9" name="直接连接符 8">
              <a:extLst>
                <a:ext uri="{FF2B5EF4-FFF2-40B4-BE49-F238E27FC236}">
                  <a16:creationId xmlns:a16="http://schemas.microsoft.com/office/drawing/2014/main" id="{F591A504-09E6-2BA2-ECC6-FE066D71919F}"/>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49F33183-872E-2814-3F64-70DC56111AD0}"/>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0C0DA67-A345-220F-F20E-98808F763E78}"/>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1" name="椭圆 20">
              <a:extLst>
                <a:ext uri="{FF2B5EF4-FFF2-40B4-BE49-F238E27FC236}">
                  <a16:creationId xmlns:a16="http://schemas.microsoft.com/office/drawing/2014/main" id="{7909E0BC-D2CB-B939-40E1-44CA3512716E}"/>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椭圆 21">
              <a:extLst>
                <a:ext uri="{FF2B5EF4-FFF2-40B4-BE49-F238E27FC236}">
                  <a16:creationId xmlns:a16="http://schemas.microsoft.com/office/drawing/2014/main" id="{E41E7CBE-7EF2-C4C3-338B-8265B76551D1}"/>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1962EA84-A0DD-6972-0ECC-E904CAFBD560}"/>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68C84E02-D461-9DD7-D4F4-C90A1EA137EC}"/>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C7901982-D4AA-C96C-82D2-E711F4D24A72}"/>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971E6BEF-90B3-84A6-844F-708EC1C21024}"/>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8" name="椭圆 27">
              <a:extLst>
                <a:ext uri="{FF2B5EF4-FFF2-40B4-BE49-F238E27FC236}">
                  <a16:creationId xmlns:a16="http://schemas.microsoft.com/office/drawing/2014/main" id="{82047311-45A3-A972-7048-8BAAC19985DA}"/>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F6DB32BE-3C1D-CBD5-9098-D2B969E9EA63}"/>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直接连接符 30">
              <a:extLst>
                <a:ext uri="{FF2B5EF4-FFF2-40B4-BE49-F238E27FC236}">
                  <a16:creationId xmlns:a16="http://schemas.microsoft.com/office/drawing/2014/main" id="{06493894-0CFB-F3A2-ED54-CF0CD261CF02}"/>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92E90F45-25C0-51C0-7BB6-1396D93E051C}"/>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58A22659-5901-144E-FBB6-EC6E9E75AA8C}"/>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9513A8B2-C41F-25D7-7D8F-BAC992CE8BDF}"/>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42" name="椭圆 41">
              <a:extLst>
                <a:ext uri="{FF2B5EF4-FFF2-40B4-BE49-F238E27FC236}">
                  <a16:creationId xmlns:a16="http://schemas.microsoft.com/office/drawing/2014/main" id="{50CFFE72-3B66-2846-6B66-09BA23C589D6}"/>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椭圆 42">
              <a:extLst>
                <a:ext uri="{FF2B5EF4-FFF2-40B4-BE49-F238E27FC236}">
                  <a16:creationId xmlns:a16="http://schemas.microsoft.com/office/drawing/2014/main" id="{02E66717-2965-9249-F6CA-682BFEBBE88C}"/>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4" name="直接连接符 43">
              <a:extLst>
                <a:ext uri="{FF2B5EF4-FFF2-40B4-BE49-F238E27FC236}">
                  <a16:creationId xmlns:a16="http://schemas.microsoft.com/office/drawing/2014/main" id="{65F62338-C4EC-CA91-E0B3-B11FF330BF5E}"/>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grpSp>
        <p:nvGrpSpPr>
          <p:cNvPr id="45" name="组合 44">
            <a:extLst>
              <a:ext uri="{FF2B5EF4-FFF2-40B4-BE49-F238E27FC236}">
                <a16:creationId xmlns:a16="http://schemas.microsoft.com/office/drawing/2014/main" id="{CFCD3DD3-404B-1F24-B501-57B2ADBA7A53}"/>
              </a:ext>
            </a:extLst>
          </p:cNvPr>
          <p:cNvGrpSpPr/>
          <p:nvPr/>
        </p:nvGrpSpPr>
        <p:grpSpPr>
          <a:xfrm>
            <a:off x="4248442" y="1715230"/>
            <a:ext cx="3419546" cy="2859956"/>
            <a:chOff x="2903277" y="1190624"/>
            <a:chExt cx="5352693" cy="4476753"/>
          </a:xfrm>
        </p:grpSpPr>
        <p:pic>
          <p:nvPicPr>
            <p:cNvPr id="46" name="图片 45" descr="图表, 雷达图&#10;&#10;描述已自动生成">
              <a:extLst>
                <a:ext uri="{FF2B5EF4-FFF2-40B4-BE49-F238E27FC236}">
                  <a16:creationId xmlns:a16="http://schemas.microsoft.com/office/drawing/2014/main" id="{00F48F12-8BB2-AA86-AE88-4BAEB0081E1E}"/>
                </a:ext>
              </a:extLst>
            </p:cNvPr>
            <p:cNvPicPr>
              <a:picLocks noChangeAspect="1"/>
            </p:cNvPicPr>
            <p:nvPr/>
          </p:nvPicPr>
          <p:blipFill>
            <a:blip r:embed="rId3">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47" name="直接连接符 46">
              <a:extLst>
                <a:ext uri="{FF2B5EF4-FFF2-40B4-BE49-F238E27FC236}">
                  <a16:creationId xmlns:a16="http://schemas.microsoft.com/office/drawing/2014/main" id="{7EE834DF-559B-9A2B-A289-63F1E2AFD976}"/>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C4A5A292-C53F-95F1-DDFB-A5706742F364}"/>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51" name="椭圆 50">
              <a:extLst>
                <a:ext uri="{FF2B5EF4-FFF2-40B4-BE49-F238E27FC236}">
                  <a16:creationId xmlns:a16="http://schemas.microsoft.com/office/drawing/2014/main" id="{5C654EA5-A065-09C3-A1A0-95C174A43320}"/>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474FEED-2B31-CA96-241F-D77A29D129C2}"/>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连接符 53">
              <a:extLst>
                <a:ext uri="{FF2B5EF4-FFF2-40B4-BE49-F238E27FC236}">
                  <a16:creationId xmlns:a16="http://schemas.microsoft.com/office/drawing/2014/main" id="{3FB12B32-44F4-D6CF-04A8-3031D787BA60}"/>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E7C53178-8AF2-3D18-81EF-34B2A868B9EA}"/>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16C1B68B-DDC5-1957-C079-DB1BE413A505}"/>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57" name="椭圆 56">
              <a:extLst>
                <a:ext uri="{FF2B5EF4-FFF2-40B4-BE49-F238E27FC236}">
                  <a16:creationId xmlns:a16="http://schemas.microsoft.com/office/drawing/2014/main" id="{BC35AABC-167F-16CA-4C6F-53A301941E98}"/>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2B662B6D-857D-857B-ECE2-AD6EB31A4F15}"/>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a:extLst>
                <a:ext uri="{FF2B5EF4-FFF2-40B4-BE49-F238E27FC236}">
                  <a16:creationId xmlns:a16="http://schemas.microsoft.com/office/drawing/2014/main" id="{38D3C649-5A99-B73E-280A-4634E8BEF8B7}"/>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56D525CC-9CE0-4B41-C140-E0ADE08CDFF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BD50C650-279B-3FBA-02FB-CBD2119C4BE7}"/>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67" name="椭圆 66">
              <a:extLst>
                <a:ext uri="{FF2B5EF4-FFF2-40B4-BE49-F238E27FC236}">
                  <a16:creationId xmlns:a16="http://schemas.microsoft.com/office/drawing/2014/main" id="{E7A515DF-E731-11AB-9DD3-818C9EA2F030}"/>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97A2199D-5B94-6B45-E629-17C562271B6C}"/>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连接符 68">
              <a:extLst>
                <a:ext uri="{FF2B5EF4-FFF2-40B4-BE49-F238E27FC236}">
                  <a16:creationId xmlns:a16="http://schemas.microsoft.com/office/drawing/2014/main" id="{C8FC0D9B-8AF0-1D3E-4369-37E75D7353D2}"/>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70" name="组合 69">
            <a:extLst>
              <a:ext uri="{FF2B5EF4-FFF2-40B4-BE49-F238E27FC236}">
                <a16:creationId xmlns:a16="http://schemas.microsoft.com/office/drawing/2014/main" id="{295D12F8-49D0-4787-F760-03FAE5F8B8E8}"/>
              </a:ext>
            </a:extLst>
          </p:cNvPr>
          <p:cNvGrpSpPr/>
          <p:nvPr/>
        </p:nvGrpSpPr>
        <p:grpSpPr>
          <a:xfrm>
            <a:off x="265186" y="1672898"/>
            <a:ext cx="3603078" cy="2965365"/>
            <a:chOff x="684131" y="1237268"/>
            <a:chExt cx="5326144" cy="4383464"/>
          </a:xfrm>
        </p:grpSpPr>
        <p:grpSp>
          <p:nvGrpSpPr>
            <p:cNvPr id="71" name="组合 70">
              <a:extLst>
                <a:ext uri="{FF2B5EF4-FFF2-40B4-BE49-F238E27FC236}">
                  <a16:creationId xmlns:a16="http://schemas.microsoft.com/office/drawing/2014/main" id="{6503E32A-0B68-19D4-84B8-CBBD42B32F82}"/>
                </a:ext>
              </a:extLst>
            </p:cNvPr>
            <p:cNvGrpSpPr/>
            <p:nvPr/>
          </p:nvGrpSpPr>
          <p:grpSpPr>
            <a:xfrm>
              <a:off x="684131" y="1237268"/>
              <a:ext cx="5326144" cy="4383464"/>
              <a:chOff x="2620652" y="1197204"/>
              <a:chExt cx="5326144" cy="4383464"/>
            </a:xfrm>
          </p:grpSpPr>
          <p:pic>
            <p:nvPicPr>
              <p:cNvPr id="75" name="图片 74" descr="图表, 雷达图&#10;&#10;描述已自动生成">
                <a:extLst>
                  <a:ext uri="{FF2B5EF4-FFF2-40B4-BE49-F238E27FC236}">
                    <a16:creationId xmlns:a16="http://schemas.microsoft.com/office/drawing/2014/main" id="{17DBBE93-10AF-63AE-0D85-1AD3DAE52A75}"/>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76" name="直接连接符 75">
                <a:extLst>
                  <a:ext uri="{FF2B5EF4-FFF2-40B4-BE49-F238E27FC236}">
                    <a16:creationId xmlns:a16="http://schemas.microsoft.com/office/drawing/2014/main" id="{E08F7D7F-E7E0-FC6C-1048-F297BA0B829B}"/>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77" name="椭圆 76">
                <a:extLst>
                  <a:ext uri="{FF2B5EF4-FFF2-40B4-BE49-F238E27FC236}">
                    <a16:creationId xmlns:a16="http://schemas.microsoft.com/office/drawing/2014/main" id="{777137FB-CAAC-C812-4051-B459B27841A6}"/>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80F6E390-3D3D-DF50-7808-33AE8103302A}"/>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9" name="直接连接符 78">
                <a:extLst>
                  <a:ext uri="{FF2B5EF4-FFF2-40B4-BE49-F238E27FC236}">
                    <a16:creationId xmlns:a16="http://schemas.microsoft.com/office/drawing/2014/main" id="{F97ECFD8-5A49-15F1-0393-47CDB7071779}"/>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80" name="椭圆 79">
                <a:extLst>
                  <a:ext uri="{FF2B5EF4-FFF2-40B4-BE49-F238E27FC236}">
                    <a16:creationId xmlns:a16="http://schemas.microsoft.com/office/drawing/2014/main" id="{6796DE42-E310-13BF-1F98-23D66F478FE2}"/>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97E4E427-F55C-DBCE-A1E6-84A46171E92E}"/>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连接符 81">
                <a:extLst>
                  <a:ext uri="{FF2B5EF4-FFF2-40B4-BE49-F238E27FC236}">
                    <a16:creationId xmlns:a16="http://schemas.microsoft.com/office/drawing/2014/main" id="{023E47FE-4A55-F402-0EAA-52A63D3911D9}"/>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D69BD0D8-17BF-389E-DAF3-004CB950423E}"/>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84" name="椭圆 83">
                <a:extLst>
                  <a:ext uri="{FF2B5EF4-FFF2-40B4-BE49-F238E27FC236}">
                    <a16:creationId xmlns:a16="http://schemas.microsoft.com/office/drawing/2014/main" id="{E956B23C-2F47-54F3-FF74-B130BF90A232}"/>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F74230DD-B5F7-160B-B96A-8F1938392E70}"/>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 name="直接连接符 85">
                <a:extLst>
                  <a:ext uri="{FF2B5EF4-FFF2-40B4-BE49-F238E27FC236}">
                    <a16:creationId xmlns:a16="http://schemas.microsoft.com/office/drawing/2014/main" id="{12FF8851-4F09-B263-8FDF-CF1F7BE29144}"/>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74" name="直接连接符 73">
              <a:extLst>
                <a:ext uri="{FF2B5EF4-FFF2-40B4-BE49-F238E27FC236}">
                  <a16:creationId xmlns:a16="http://schemas.microsoft.com/office/drawing/2014/main" id="{40D7F86E-CE68-838D-2E18-59C7A76D0965}"/>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87" name="组合 86">
            <a:extLst>
              <a:ext uri="{FF2B5EF4-FFF2-40B4-BE49-F238E27FC236}">
                <a16:creationId xmlns:a16="http://schemas.microsoft.com/office/drawing/2014/main" id="{705AB8F8-07FE-7B7C-EA47-8A58393B8389}"/>
              </a:ext>
            </a:extLst>
          </p:cNvPr>
          <p:cNvGrpSpPr/>
          <p:nvPr/>
        </p:nvGrpSpPr>
        <p:grpSpPr>
          <a:xfrm>
            <a:off x="2484633" y="4766739"/>
            <a:ext cx="1456159" cy="1198431"/>
            <a:chOff x="684131" y="1237268"/>
            <a:chExt cx="5326144" cy="4383464"/>
          </a:xfrm>
        </p:grpSpPr>
        <p:grpSp>
          <p:nvGrpSpPr>
            <p:cNvPr id="88" name="组合 87">
              <a:extLst>
                <a:ext uri="{FF2B5EF4-FFF2-40B4-BE49-F238E27FC236}">
                  <a16:creationId xmlns:a16="http://schemas.microsoft.com/office/drawing/2014/main" id="{F87D5EEA-A06C-6620-F6EB-7B63F311FBEA}"/>
                </a:ext>
              </a:extLst>
            </p:cNvPr>
            <p:cNvGrpSpPr/>
            <p:nvPr/>
          </p:nvGrpSpPr>
          <p:grpSpPr>
            <a:xfrm>
              <a:off x="684131" y="1237268"/>
              <a:ext cx="5326144" cy="4383464"/>
              <a:chOff x="2620652" y="1197204"/>
              <a:chExt cx="5326144" cy="4383464"/>
            </a:xfrm>
          </p:grpSpPr>
          <p:pic>
            <p:nvPicPr>
              <p:cNvPr id="90" name="图片 89" descr="图表, 雷达图&#10;&#10;描述已自动生成">
                <a:extLst>
                  <a:ext uri="{FF2B5EF4-FFF2-40B4-BE49-F238E27FC236}">
                    <a16:creationId xmlns:a16="http://schemas.microsoft.com/office/drawing/2014/main" id="{67284208-C043-ACB5-BE2D-583A461CB4D3}"/>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91" name="直接连接符 90">
                <a:extLst>
                  <a:ext uri="{FF2B5EF4-FFF2-40B4-BE49-F238E27FC236}">
                    <a16:creationId xmlns:a16="http://schemas.microsoft.com/office/drawing/2014/main" id="{0DECBFAA-7D3E-240E-3ECE-1BD274AEDD86}"/>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97" name="椭圆 96">
                <a:extLst>
                  <a:ext uri="{FF2B5EF4-FFF2-40B4-BE49-F238E27FC236}">
                    <a16:creationId xmlns:a16="http://schemas.microsoft.com/office/drawing/2014/main" id="{C8301633-1477-D791-E049-2761EC4CFDC1}"/>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9259E36E-53BE-3B88-80A5-9491435CA281}"/>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直接连接符 100">
                <a:extLst>
                  <a:ext uri="{FF2B5EF4-FFF2-40B4-BE49-F238E27FC236}">
                    <a16:creationId xmlns:a16="http://schemas.microsoft.com/office/drawing/2014/main" id="{E0F0D6B8-4B31-36A2-37A7-1B2C0B5116A3}"/>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02" name="椭圆 101">
                <a:extLst>
                  <a:ext uri="{FF2B5EF4-FFF2-40B4-BE49-F238E27FC236}">
                    <a16:creationId xmlns:a16="http://schemas.microsoft.com/office/drawing/2014/main" id="{4AB258CE-DB83-A572-69A0-35DBE1B2AAB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369D3CE8-893C-9344-9AA6-7465F49F84B6}"/>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5" name="直接连接符 104">
                <a:extLst>
                  <a:ext uri="{FF2B5EF4-FFF2-40B4-BE49-F238E27FC236}">
                    <a16:creationId xmlns:a16="http://schemas.microsoft.com/office/drawing/2014/main" id="{57E9B2F4-4129-9729-0F53-32D3F85879ED}"/>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07" name="直接连接符 106">
                <a:extLst>
                  <a:ext uri="{FF2B5EF4-FFF2-40B4-BE49-F238E27FC236}">
                    <a16:creationId xmlns:a16="http://schemas.microsoft.com/office/drawing/2014/main" id="{1031DDAA-43CF-A813-9D88-0D869FF03C05}"/>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9" name="椭圆 108">
                <a:extLst>
                  <a:ext uri="{FF2B5EF4-FFF2-40B4-BE49-F238E27FC236}">
                    <a16:creationId xmlns:a16="http://schemas.microsoft.com/office/drawing/2014/main" id="{8F73EC22-4574-A6B8-83B6-45756A1A6E8C}"/>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7CCD8C0D-8206-6876-CDC0-87156B654FDD}"/>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5" name="直接连接符 114">
                <a:extLst>
                  <a:ext uri="{FF2B5EF4-FFF2-40B4-BE49-F238E27FC236}">
                    <a16:creationId xmlns:a16="http://schemas.microsoft.com/office/drawing/2014/main" id="{5DC394A7-5671-4239-77F4-8B08F6AC1BF2}"/>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89" name="直接连接符 88">
              <a:extLst>
                <a:ext uri="{FF2B5EF4-FFF2-40B4-BE49-F238E27FC236}">
                  <a16:creationId xmlns:a16="http://schemas.microsoft.com/office/drawing/2014/main" id="{7D026053-82B1-C947-EBC5-929601FB4CB2}"/>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6" name="组合 115">
            <a:extLst>
              <a:ext uri="{FF2B5EF4-FFF2-40B4-BE49-F238E27FC236}">
                <a16:creationId xmlns:a16="http://schemas.microsoft.com/office/drawing/2014/main" id="{D6198AD7-EE03-8737-E1B4-9696137D8AC7}"/>
              </a:ext>
            </a:extLst>
          </p:cNvPr>
          <p:cNvGrpSpPr/>
          <p:nvPr/>
        </p:nvGrpSpPr>
        <p:grpSpPr>
          <a:xfrm>
            <a:off x="4707853" y="4727815"/>
            <a:ext cx="1540901" cy="1288741"/>
            <a:chOff x="2903277" y="1190624"/>
            <a:chExt cx="5352693" cy="4476753"/>
          </a:xfrm>
        </p:grpSpPr>
        <p:pic>
          <p:nvPicPr>
            <p:cNvPr id="117" name="图片 116" descr="图表, 雷达图&#10;&#10;描述已自动生成">
              <a:extLst>
                <a:ext uri="{FF2B5EF4-FFF2-40B4-BE49-F238E27FC236}">
                  <a16:creationId xmlns:a16="http://schemas.microsoft.com/office/drawing/2014/main" id="{95D21F7B-9C65-ECE3-ED38-FE0ED965AFBC}"/>
                </a:ext>
              </a:extLst>
            </p:cNvPr>
            <p:cNvPicPr>
              <a:picLocks noChangeAspect="1"/>
            </p:cNvPicPr>
            <p:nvPr/>
          </p:nvPicPr>
          <p:blipFill>
            <a:blip r:embed="rId3">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118" name="直接连接符 117">
              <a:extLst>
                <a:ext uri="{FF2B5EF4-FFF2-40B4-BE49-F238E27FC236}">
                  <a16:creationId xmlns:a16="http://schemas.microsoft.com/office/drawing/2014/main" id="{AB906A3C-AF98-3436-E9D7-FA06CE70F12A}"/>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9" name="直接连接符 118">
              <a:extLst>
                <a:ext uri="{FF2B5EF4-FFF2-40B4-BE49-F238E27FC236}">
                  <a16:creationId xmlns:a16="http://schemas.microsoft.com/office/drawing/2014/main" id="{687C19B4-105A-50D5-F74E-D33F07F0954D}"/>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0" name="椭圆 119">
              <a:extLst>
                <a:ext uri="{FF2B5EF4-FFF2-40B4-BE49-F238E27FC236}">
                  <a16:creationId xmlns:a16="http://schemas.microsoft.com/office/drawing/2014/main" id="{4258741F-B364-1428-C0FE-7B9EAE5E77C8}"/>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384AA763-C089-1E83-5D20-7BBFF69618B3}"/>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直接连接符 121">
              <a:extLst>
                <a:ext uri="{FF2B5EF4-FFF2-40B4-BE49-F238E27FC236}">
                  <a16:creationId xmlns:a16="http://schemas.microsoft.com/office/drawing/2014/main" id="{B0D35A9B-0445-EEAC-0492-55A570D542D0}"/>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23" name="直接连接符 122">
              <a:extLst>
                <a:ext uri="{FF2B5EF4-FFF2-40B4-BE49-F238E27FC236}">
                  <a16:creationId xmlns:a16="http://schemas.microsoft.com/office/drawing/2014/main" id="{BCF244FB-5516-42B5-35FF-2D359067F81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4" name="直接连接符 123">
              <a:extLst>
                <a:ext uri="{FF2B5EF4-FFF2-40B4-BE49-F238E27FC236}">
                  <a16:creationId xmlns:a16="http://schemas.microsoft.com/office/drawing/2014/main" id="{AC659309-06E3-CB21-DC84-B6F75979F407}"/>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5" name="椭圆 124">
              <a:extLst>
                <a:ext uri="{FF2B5EF4-FFF2-40B4-BE49-F238E27FC236}">
                  <a16:creationId xmlns:a16="http://schemas.microsoft.com/office/drawing/2014/main" id="{9A0BB3AB-C09E-9A5D-17B4-4055C05E1B6A}"/>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7B28FE9F-5444-1006-8CAD-DBAB18DFA7D8}"/>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7" name="直接连接符 126">
              <a:extLst>
                <a:ext uri="{FF2B5EF4-FFF2-40B4-BE49-F238E27FC236}">
                  <a16:creationId xmlns:a16="http://schemas.microsoft.com/office/drawing/2014/main" id="{A6415814-00B1-CA6F-8855-67FF824CB61B}"/>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28" name="直接连接符 127">
              <a:extLst>
                <a:ext uri="{FF2B5EF4-FFF2-40B4-BE49-F238E27FC236}">
                  <a16:creationId xmlns:a16="http://schemas.microsoft.com/office/drawing/2014/main" id="{132BC2EA-C4ED-BD3F-66F9-BD781D23C593}"/>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9" name="直接连接符 128">
              <a:extLst>
                <a:ext uri="{FF2B5EF4-FFF2-40B4-BE49-F238E27FC236}">
                  <a16:creationId xmlns:a16="http://schemas.microsoft.com/office/drawing/2014/main" id="{2C97012D-6B26-CF40-FB43-1D2E2258E2DE}"/>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30" name="椭圆 129">
              <a:extLst>
                <a:ext uri="{FF2B5EF4-FFF2-40B4-BE49-F238E27FC236}">
                  <a16:creationId xmlns:a16="http://schemas.microsoft.com/office/drawing/2014/main" id="{B41B6BCD-8371-2C44-6214-80BDAC9DC6CA}"/>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ADB70BDC-1DFF-0167-55B6-DCD6D5D02684}"/>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3" name="直接连接符 132">
              <a:extLst>
                <a:ext uri="{FF2B5EF4-FFF2-40B4-BE49-F238E27FC236}">
                  <a16:creationId xmlns:a16="http://schemas.microsoft.com/office/drawing/2014/main" id="{586F3972-921E-A317-59D9-8A6D4ECA1B35}"/>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134" name="组合 133">
            <a:extLst>
              <a:ext uri="{FF2B5EF4-FFF2-40B4-BE49-F238E27FC236}">
                <a16:creationId xmlns:a16="http://schemas.microsoft.com/office/drawing/2014/main" id="{792AEDAC-CDC9-C6D6-405B-DE994C43A41F}"/>
              </a:ext>
            </a:extLst>
          </p:cNvPr>
          <p:cNvGrpSpPr/>
          <p:nvPr/>
        </p:nvGrpSpPr>
        <p:grpSpPr>
          <a:xfrm>
            <a:off x="6906146" y="4720903"/>
            <a:ext cx="1573610" cy="1295095"/>
            <a:chOff x="1343858" y="0"/>
            <a:chExt cx="8257342" cy="6795866"/>
          </a:xfrm>
        </p:grpSpPr>
        <p:pic>
          <p:nvPicPr>
            <p:cNvPr id="137" name="图片 136" descr="图表, 雷达图&#10;&#10;描述已自动生成">
              <a:extLst>
                <a:ext uri="{FF2B5EF4-FFF2-40B4-BE49-F238E27FC236}">
                  <a16:creationId xmlns:a16="http://schemas.microsoft.com/office/drawing/2014/main" id="{7F67A541-580C-E35E-3310-ACDC20BC9A80}"/>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138" name="直接连接符 137">
              <a:extLst>
                <a:ext uri="{FF2B5EF4-FFF2-40B4-BE49-F238E27FC236}">
                  <a16:creationId xmlns:a16="http://schemas.microsoft.com/office/drawing/2014/main" id="{61CC43DE-36B6-E379-3913-C6225B6632FD}"/>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39" name="直接连接符 138">
              <a:extLst>
                <a:ext uri="{FF2B5EF4-FFF2-40B4-BE49-F238E27FC236}">
                  <a16:creationId xmlns:a16="http://schemas.microsoft.com/office/drawing/2014/main" id="{C14386C1-FA04-F2DD-B86C-9C33FF2168A8}"/>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1" name="直接连接符 140">
              <a:extLst>
                <a:ext uri="{FF2B5EF4-FFF2-40B4-BE49-F238E27FC236}">
                  <a16:creationId xmlns:a16="http://schemas.microsoft.com/office/drawing/2014/main" id="{5D1BFE93-A974-B7C3-39C7-4306331ACEFC}"/>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42" name="椭圆 141">
              <a:extLst>
                <a:ext uri="{FF2B5EF4-FFF2-40B4-BE49-F238E27FC236}">
                  <a16:creationId xmlns:a16="http://schemas.microsoft.com/office/drawing/2014/main" id="{A3DD5EEE-60A0-FB2E-6FD9-66F153B9D2FD}"/>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3" name="椭圆 142">
              <a:extLst>
                <a:ext uri="{FF2B5EF4-FFF2-40B4-BE49-F238E27FC236}">
                  <a16:creationId xmlns:a16="http://schemas.microsoft.com/office/drawing/2014/main" id="{A99D2045-AEA6-BD74-54A3-D1BE6FD08112}"/>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4" name="直接连接符 143">
              <a:extLst>
                <a:ext uri="{FF2B5EF4-FFF2-40B4-BE49-F238E27FC236}">
                  <a16:creationId xmlns:a16="http://schemas.microsoft.com/office/drawing/2014/main" id="{C3671C2C-D222-84EB-5570-A6E41C376564}"/>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46" name="直接连接符 145">
              <a:extLst>
                <a:ext uri="{FF2B5EF4-FFF2-40B4-BE49-F238E27FC236}">
                  <a16:creationId xmlns:a16="http://schemas.microsoft.com/office/drawing/2014/main" id="{07BB14E3-C2E2-C5B8-52E2-303E7BB16484}"/>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54E4AADD-FB4D-5848-E7D4-282BCB00669D}"/>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B0691BB3-DA20-1BA8-CC7E-48667E364E9A}"/>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50" name="椭圆 149">
              <a:extLst>
                <a:ext uri="{FF2B5EF4-FFF2-40B4-BE49-F238E27FC236}">
                  <a16:creationId xmlns:a16="http://schemas.microsoft.com/office/drawing/2014/main" id="{E79D2DF2-3D3D-D710-12A5-327C8D4055A1}"/>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4" name="椭圆 173">
              <a:extLst>
                <a:ext uri="{FF2B5EF4-FFF2-40B4-BE49-F238E27FC236}">
                  <a16:creationId xmlns:a16="http://schemas.microsoft.com/office/drawing/2014/main" id="{B2C673C5-AC3B-2451-84BC-3B17B0C15D05}"/>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5" name="直接连接符 174">
              <a:extLst>
                <a:ext uri="{FF2B5EF4-FFF2-40B4-BE49-F238E27FC236}">
                  <a16:creationId xmlns:a16="http://schemas.microsoft.com/office/drawing/2014/main" id="{1D5C4410-9B7A-7A91-8980-DDEE40808662}"/>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76" name="直接连接符 175">
              <a:extLst>
                <a:ext uri="{FF2B5EF4-FFF2-40B4-BE49-F238E27FC236}">
                  <a16:creationId xmlns:a16="http://schemas.microsoft.com/office/drawing/2014/main" id="{B131C724-8F67-80D8-CB0D-F94205467293}"/>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77" name="直接连接符 176">
              <a:extLst>
                <a:ext uri="{FF2B5EF4-FFF2-40B4-BE49-F238E27FC236}">
                  <a16:creationId xmlns:a16="http://schemas.microsoft.com/office/drawing/2014/main" id="{DE5CB3BF-7338-DB11-CFB4-9B9894FD55BF}"/>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78" name="直接连接符 177">
              <a:extLst>
                <a:ext uri="{FF2B5EF4-FFF2-40B4-BE49-F238E27FC236}">
                  <a16:creationId xmlns:a16="http://schemas.microsoft.com/office/drawing/2014/main" id="{FF981FC3-C48D-D4E3-046B-BC2929147019}"/>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79" name="椭圆 178">
              <a:extLst>
                <a:ext uri="{FF2B5EF4-FFF2-40B4-BE49-F238E27FC236}">
                  <a16:creationId xmlns:a16="http://schemas.microsoft.com/office/drawing/2014/main" id="{B42C5915-44D9-ED90-E3C3-2F612254C268}"/>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0" name="椭圆 179">
              <a:extLst>
                <a:ext uri="{FF2B5EF4-FFF2-40B4-BE49-F238E27FC236}">
                  <a16:creationId xmlns:a16="http://schemas.microsoft.com/office/drawing/2014/main" id="{F84A5AB9-F200-01F1-CB54-0066D0FC3AA7}"/>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81" name="直接连接符 180">
              <a:extLst>
                <a:ext uri="{FF2B5EF4-FFF2-40B4-BE49-F238E27FC236}">
                  <a16:creationId xmlns:a16="http://schemas.microsoft.com/office/drawing/2014/main" id="{9F534526-981D-2F82-36A3-E0388B64CD0D}"/>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715365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175373"/>
            <a:ext cx="3884397" cy="138499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50"/>
                </a:solidFill>
              </a:rPr>
              <a:t>seg2</a:t>
            </a:r>
            <a:r>
              <a:rPr lang="ja-JP" altLang="en-US" sz="1400" dirty="0"/>
              <a:t>）</a:t>
            </a:r>
            <a:endParaRPr lang="en-US" altLang="ja-JP" sz="1400" dirty="0"/>
          </a:p>
          <a:p>
            <a:pPr marL="285750" indent="-285750">
              <a:buFont typeface="Arial" panose="020B0604020202020204" pitchFamily="34" charset="0"/>
              <a:buChar char="•"/>
            </a:pPr>
            <a:r>
              <a:rPr lang="ja-JP" altLang="en-US" sz="1400" b="1" dirty="0"/>
              <a:t>全ての</a:t>
            </a:r>
            <a:r>
              <a:rPr lang="ja-JP" altLang="en-US" sz="1400" b="1" dirty="0">
                <a:solidFill>
                  <a:srgbClr val="00B0F0"/>
                </a:solidFill>
              </a:rPr>
              <a:t>三つ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F0"/>
                </a:solidFill>
              </a:rPr>
              <a:t>seg3</a:t>
            </a:r>
            <a:r>
              <a:rPr lang="ja-JP" altLang="en-US" sz="1400" dirty="0"/>
              <a:t>）</a:t>
            </a:r>
            <a:endParaRPr lang="zh-CN" altLang="en-US" sz="1400" dirty="0"/>
          </a:p>
        </p:txBody>
      </p:sp>
      <p:pic>
        <p:nvPicPr>
          <p:cNvPr id="4" name="图片 3" descr="图表, 雷达图&#10;&#10;描述已自动生成">
            <a:extLst>
              <a:ext uri="{FF2B5EF4-FFF2-40B4-BE49-F238E27FC236}">
                <a16:creationId xmlns:a16="http://schemas.microsoft.com/office/drawing/2014/main" id="{25A5C1DD-8F35-330F-8424-359C9C74E24B}"/>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97009" y="2560368"/>
            <a:ext cx="2880000" cy="2520000"/>
          </a:xfrm>
          <a:prstGeom prst="rect">
            <a:avLst/>
          </a:prstGeom>
        </p:spPr>
      </p:pic>
      <p:pic>
        <p:nvPicPr>
          <p:cNvPr id="14" name="图片 13" descr="图示&#10;&#10;描述已自动生成">
            <a:extLst>
              <a:ext uri="{FF2B5EF4-FFF2-40B4-BE49-F238E27FC236}">
                <a16:creationId xmlns:a16="http://schemas.microsoft.com/office/drawing/2014/main" id="{5F308A36-4349-2FBD-D6FE-3BE669AC3024}"/>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127409" y="2560368"/>
            <a:ext cx="2880000" cy="2520000"/>
          </a:xfrm>
          <a:prstGeom prst="rect">
            <a:avLst/>
          </a:prstGeom>
        </p:spPr>
      </p:pic>
      <p:pic>
        <p:nvPicPr>
          <p:cNvPr id="20" name="图片 19" descr="图示&#10;&#10;描述已自动生成">
            <a:extLst>
              <a:ext uri="{FF2B5EF4-FFF2-40B4-BE49-F238E27FC236}">
                <a16:creationId xmlns:a16="http://schemas.microsoft.com/office/drawing/2014/main" id="{32844577-FF4D-D5E7-85FA-69BB6C94C77B}"/>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6269067" y="2560368"/>
            <a:ext cx="2880000" cy="2520000"/>
          </a:xfrm>
          <a:prstGeom prst="rect">
            <a:avLst/>
          </a:prstGeom>
        </p:spPr>
      </p:pic>
      <p:pic>
        <p:nvPicPr>
          <p:cNvPr id="22" name="图片 21" descr="图示&#10;&#10;描述已自动生成">
            <a:extLst>
              <a:ext uri="{FF2B5EF4-FFF2-40B4-BE49-F238E27FC236}">
                <a16:creationId xmlns:a16="http://schemas.microsoft.com/office/drawing/2014/main" id="{728342DC-B201-8DF0-EBAB-8CAD4D3259EF}"/>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9244471" y="2560368"/>
            <a:ext cx="2880000" cy="2520000"/>
          </a:xfrm>
          <a:prstGeom prst="rect">
            <a:avLst/>
          </a:prstGeom>
        </p:spPr>
      </p:pic>
      <p:sp>
        <p:nvSpPr>
          <p:cNvPr id="23" name="文本框 22">
            <a:extLst>
              <a:ext uri="{FF2B5EF4-FFF2-40B4-BE49-F238E27FC236}">
                <a16:creationId xmlns:a16="http://schemas.microsoft.com/office/drawing/2014/main" id="{F2C5B400-25A3-7BEB-B5AC-641C3852BE97}"/>
              </a:ext>
            </a:extLst>
          </p:cNvPr>
          <p:cNvSpPr txBox="1"/>
          <p:nvPr/>
        </p:nvSpPr>
        <p:spPr>
          <a:xfrm>
            <a:off x="930014" y="5100841"/>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25" name="文本框 24">
            <a:extLst>
              <a:ext uri="{FF2B5EF4-FFF2-40B4-BE49-F238E27FC236}">
                <a16:creationId xmlns:a16="http://schemas.microsoft.com/office/drawing/2014/main" id="{0882AFC1-8F4F-811C-EFF6-A7B032590C50}"/>
              </a:ext>
            </a:extLst>
          </p:cNvPr>
          <p:cNvSpPr txBox="1"/>
          <p:nvPr/>
        </p:nvSpPr>
        <p:spPr>
          <a:xfrm>
            <a:off x="3712081" y="5100841"/>
            <a:ext cx="1470274" cy="276999"/>
          </a:xfrm>
          <a:prstGeom prst="rect">
            <a:avLst/>
          </a:prstGeom>
          <a:noFill/>
        </p:spPr>
        <p:txBody>
          <a:bodyPr wrap="none" rtlCol="0">
            <a:spAutoFit/>
          </a:bodyPr>
          <a:lstStyle/>
          <a:p>
            <a:r>
              <a:rPr lang="ja-JP" altLang="en-US" sz="1200" b="1" dirty="0"/>
              <a:t>三角形分割 </a:t>
            </a:r>
            <a:r>
              <a:rPr lang="en-US" altLang="ja-JP" sz="1200" b="1" dirty="0"/>
              <a:t>+ </a:t>
            </a:r>
            <a:r>
              <a:rPr lang="en-US" altLang="ja-JP" sz="1200" b="1" dirty="0">
                <a:solidFill>
                  <a:srgbClr val="FF0000"/>
                </a:solidFill>
              </a:rPr>
              <a:t>seg1</a:t>
            </a:r>
            <a:endParaRPr lang="zh-CN" altLang="en-US" sz="1200" dirty="0"/>
          </a:p>
        </p:txBody>
      </p:sp>
      <p:sp>
        <p:nvSpPr>
          <p:cNvPr id="27" name="文本框 26">
            <a:extLst>
              <a:ext uri="{FF2B5EF4-FFF2-40B4-BE49-F238E27FC236}">
                <a16:creationId xmlns:a16="http://schemas.microsoft.com/office/drawing/2014/main" id="{DBF453B4-18A7-3F2D-ED4A-5DFA9F39B959}"/>
              </a:ext>
            </a:extLst>
          </p:cNvPr>
          <p:cNvSpPr txBox="1"/>
          <p:nvPr/>
        </p:nvSpPr>
        <p:spPr>
          <a:xfrm>
            <a:off x="7010315" y="5100841"/>
            <a:ext cx="2028119" cy="276999"/>
          </a:xfrm>
          <a:prstGeom prst="rect">
            <a:avLst/>
          </a:prstGeom>
          <a:noFill/>
        </p:spPr>
        <p:txBody>
          <a:bodyPr wrap="none" rtlCol="0">
            <a:spAutoFit/>
          </a:bodyPr>
          <a:lstStyle/>
          <a:p>
            <a:r>
              <a:rPr lang="ja-JP" altLang="en-US" sz="1200" b="1" dirty="0"/>
              <a:t>三角形分割 </a:t>
            </a:r>
            <a:r>
              <a:rPr lang="en-US" altLang="ja-JP" sz="1200" b="1" dirty="0"/>
              <a:t>+ </a:t>
            </a:r>
            <a:r>
              <a:rPr lang="en-US" altLang="ja-JP" sz="1200" b="1" dirty="0">
                <a:solidFill>
                  <a:srgbClr val="FF0000"/>
                </a:solidFill>
              </a:rPr>
              <a:t>seg1 </a:t>
            </a:r>
            <a:r>
              <a:rPr lang="en-US" altLang="ja-JP" sz="1200" b="1" dirty="0"/>
              <a:t>+</a:t>
            </a:r>
            <a:r>
              <a:rPr lang="en-US" altLang="ja-JP" sz="1200" b="1" dirty="0">
                <a:solidFill>
                  <a:srgbClr val="FF0000"/>
                </a:solidFill>
              </a:rPr>
              <a:t> </a:t>
            </a:r>
            <a:r>
              <a:rPr lang="en-US" altLang="ja-JP" sz="1200" b="1" dirty="0">
                <a:solidFill>
                  <a:srgbClr val="00B050"/>
                </a:solidFill>
              </a:rPr>
              <a:t>seg2</a:t>
            </a:r>
            <a:r>
              <a:rPr lang="en-US" altLang="ja-JP" sz="1200" b="1" dirty="0">
                <a:solidFill>
                  <a:srgbClr val="FF0000"/>
                </a:solidFill>
              </a:rPr>
              <a:t> </a:t>
            </a:r>
            <a:endParaRPr lang="zh-CN" altLang="en-US" sz="1200" dirty="0"/>
          </a:p>
        </p:txBody>
      </p:sp>
      <p:sp>
        <p:nvSpPr>
          <p:cNvPr id="31" name="文本框 30">
            <a:extLst>
              <a:ext uri="{FF2B5EF4-FFF2-40B4-BE49-F238E27FC236}">
                <a16:creationId xmlns:a16="http://schemas.microsoft.com/office/drawing/2014/main" id="{4991494C-EC54-0464-8F6F-E3AAD7CA02DD}"/>
              </a:ext>
            </a:extLst>
          </p:cNvPr>
          <p:cNvSpPr txBox="1"/>
          <p:nvPr/>
        </p:nvSpPr>
        <p:spPr>
          <a:xfrm>
            <a:off x="9457975" y="5103012"/>
            <a:ext cx="2585964" cy="276999"/>
          </a:xfrm>
          <a:prstGeom prst="rect">
            <a:avLst/>
          </a:prstGeom>
          <a:noFill/>
        </p:spPr>
        <p:txBody>
          <a:bodyPr wrap="none" rtlCol="0">
            <a:spAutoFit/>
          </a:bodyPr>
          <a:lstStyle/>
          <a:p>
            <a:r>
              <a:rPr lang="ja-JP" altLang="en-US" sz="1200" b="1" dirty="0"/>
              <a:t>三角形分割 </a:t>
            </a:r>
            <a:r>
              <a:rPr lang="en-US" altLang="ja-JP" sz="1200" b="1" dirty="0"/>
              <a:t>+ </a:t>
            </a:r>
            <a:r>
              <a:rPr lang="en-US" altLang="ja-JP" sz="1200" b="1" dirty="0">
                <a:solidFill>
                  <a:srgbClr val="FF0000"/>
                </a:solidFill>
              </a:rPr>
              <a:t>seg1 </a:t>
            </a:r>
            <a:r>
              <a:rPr lang="en-US" altLang="ja-JP" sz="1200" b="1" dirty="0"/>
              <a:t>+</a:t>
            </a:r>
            <a:r>
              <a:rPr lang="en-US" altLang="ja-JP" sz="1200" b="1" dirty="0">
                <a:solidFill>
                  <a:srgbClr val="FF0000"/>
                </a:solidFill>
              </a:rPr>
              <a:t> </a:t>
            </a:r>
            <a:r>
              <a:rPr lang="en-US" altLang="ja-JP" sz="1200" b="1" dirty="0">
                <a:solidFill>
                  <a:srgbClr val="00B050"/>
                </a:solidFill>
              </a:rPr>
              <a:t>seg2 + </a:t>
            </a:r>
            <a:r>
              <a:rPr lang="en-US" altLang="ja-JP" sz="1200" b="1" dirty="0">
                <a:solidFill>
                  <a:srgbClr val="00B0F0"/>
                </a:solidFill>
              </a:rPr>
              <a:t>seg3</a:t>
            </a:r>
            <a:r>
              <a:rPr lang="en-US" altLang="ja-JP" sz="1200" b="1" dirty="0">
                <a:solidFill>
                  <a:srgbClr val="00B050"/>
                </a:solidFill>
              </a:rPr>
              <a:t> </a:t>
            </a:r>
            <a:r>
              <a:rPr lang="en-US" altLang="ja-JP" sz="1200" b="1" dirty="0">
                <a:solidFill>
                  <a:srgbClr val="FF0000"/>
                </a:solidFill>
              </a:rPr>
              <a:t> </a:t>
            </a:r>
            <a:endParaRPr lang="zh-CN" altLang="en-US" sz="1200" dirty="0"/>
          </a:p>
        </p:txBody>
      </p:sp>
      <p:sp>
        <p:nvSpPr>
          <p:cNvPr id="35" name="文本框 34">
            <a:extLst>
              <a:ext uri="{FF2B5EF4-FFF2-40B4-BE49-F238E27FC236}">
                <a16:creationId xmlns:a16="http://schemas.microsoft.com/office/drawing/2014/main" id="{97369296-035E-2C65-E461-0A32FE6A5D98}"/>
              </a:ext>
            </a:extLst>
          </p:cNvPr>
          <p:cNvSpPr txBox="1"/>
          <p:nvPr/>
        </p:nvSpPr>
        <p:spPr>
          <a:xfrm>
            <a:off x="10058400" y="6317954"/>
            <a:ext cx="1247457" cy="369332"/>
          </a:xfrm>
          <a:prstGeom prst="rect">
            <a:avLst/>
          </a:prstGeom>
          <a:noFill/>
        </p:spPr>
        <p:txBody>
          <a:bodyPr wrap="none" rtlCol="0">
            <a:spAutoFit/>
          </a:bodyPr>
          <a:lstStyle/>
          <a:p>
            <a:r>
              <a:rPr lang="en-US" altLang="zh-CN" dirty="0"/>
              <a:t>seg</a:t>
            </a:r>
            <a:r>
              <a:rPr lang="ja-JP" altLang="en-US" dirty="0"/>
              <a:t>グラフ</a:t>
            </a:r>
            <a:endParaRPr lang="zh-CN" altLang="en-US" dirty="0"/>
          </a:p>
        </p:txBody>
      </p:sp>
      <p:sp>
        <p:nvSpPr>
          <p:cNvPr id="36" name="矩形 35">
            <a:extLst>
              <a:ext uri="{FF2B5EF4-FFF2-40B4-BE49-F238E27FC236}">
                <a16:creationId xmlns:a16="http://schemas.microsoft.com/office/drawing/2014/main" id="{A94F9B28-F32E-E064-7624-5B29CFABC3CE}"/>
              </a:ext>
            </a:extLst>
          </p:cNvPr>
          <p:cNvSpPr/>
          <p:nvPr/>
        </p:nvSpPr>
        <p:spPr>
          <a:xfrm>
            <a:off x="9244471" y="2484581"/>
            <a:ext cx="2898472" cy="3088727"/>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下 36">
            <a:extLst>
              <a:ext uri="{FF2B5EF4-FFF2-40B4-BE49-F238E27FC236}">
                <a16:creationId xmlns:a16="http://schemas.microsoft.com/office/drawing/2014/main" id="{826BF200-3634-19BC-1397-2B201A0D261C}"/>
              </a:ext>
            </a:extLst>
          </p:cNvPr>
          <p:cNvSpPr/>
          <p:nvPr/>
        </p:nvSpPr>
        <p:spPr>
          <a:xfrm>
            <a:off x="10584873" y="5745018"/>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8721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574744" cy="584775"/>
          </a:xfrm>
          <a:prstGeom prst="rect">
            <a:avLst/>
          </a:prstGeom>
          <a:noFill/>
        </p:spPr>
        <p:txBody>
          <a:bodyPr wrap="none" rtlCol="0">
            <a:spAutoFit/>
          </a:bodyPr>
          <a:lstStyle/>
          <a:p>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文本框 1">
                <a:extLst>
                  <a:ext uri="{FF2B5EF4-FFF2-40B4-BE49-F238E27FC236}">
                    <a16:creationId xmlns:a16="http://schemas.microsoft.com/office/drawing/2014/main" id="{BFB8E7DB-A4F9-2DAA-1B22-2256A19DDA6F}"/>
                  </a:ext>
                </a:extLst>
              </p:cNvPr>
              <p:cNvSpPr txBox="1"/>
              <p:nvPr/>
            </p:nvSpPr>
            <p:spPr>
              <a:xfrm>
                <a:off x="301086" y="1058860"/>
                <a:ext cx="9199419" cy="354263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sz="1600" b="1" i="0" dirty="0">
                    <a:effectLst/>
                    <a:latin typeface="YakuHanJPs"/>
                  </a:rPr>
                  <a:t>QUBO </a:t>
                </a:r>
                <a:r>
                  <a:rPr lang="en-US" altLang="ja-JP" sz="1600" b="1" dirty="0">
                    <a:latin typeface="YakuHanJPs"/>
                  </a:rPr>
                  <a:t>(</a:t>
                </a:r>
                <a:r>
                  <a:rPr lang="en-US" altLang="zh-CN" sz="1600" b="1" i="0" dirty="0">
                    <a:effectLst/>
                    <a:latin typeface="YakuHanJPs"/>
                  </a:rPr>
                  <a:t>Quadratic Unconstrained Binary Optimization</a:t>
                </a:r>
                <a:r>
                  <a:rPr lang="en-US" altLang="ja-JP" sz="1600" b="1" dirty="0">
                    <a:latin typeface="YakuHanJPs"/>
                  </a:rPr>
                  <a:t>)</a:t>
                </a:r>
                <a:r>
                  <a:rPr lang="ja-JP" altLang="en-US" sz="1600" b="1" dirty="0">
                    <a:latin typeface="YakuHanJPs"/>
                  </a:rPr>
                  <a:t>問題</a:t>
                </a:r>
                <a:endParaRPr lang="en-US" altLang="zh-CN" sz="1600" b="1" i="0" dirty="0">
                  <a:effectLst/>
                  <a:latin typeface="YakuHanJPs"/>
                </a:endParaRPr>
              </a:p>
              <a:p>
                <a:r>
                  <a:rPr lang="ja-JP" altLang="en-US" sz="1600" dirty="0"/>
                  <a:t>二次形式の制約なし二値変数最適化問題</a:t>
                </a:r>
                <a:endParaRPr lang="en-US" altLang="ja-JP" sz="1600" dirty="0"/>
              </a:p>
              <a:p>
                <a:endParaRPr lang="en-US" altLang="ja-JP" sz="1600" dirty="0"/>
              </a:p>
              <a:p>
                <a:r>
                  <a:rPr lang="ja-JP" altLang="en-US" sz="1600" dirty="0"/>
                  <a:t>入力：</a:t>
                </a:r>
                <a:r>
                  <a:rPr lang="en-US" altLang="ja-JP" sz="1600" dirty="0"/>
                  <a:t>QUBO</a:t>
                </a:r>
                <a:r>
                  <a:rPr lang="ja-JP" altLang="en-US" sz="1600" dirty="0"/>
                  <a:t>行列</a:t>
                </a:r>
                <a:endParaRPr lang="en-US" altLang="ja-JP" sz="1600" dirty="0"/>
              </a:p>
              <a:p>
                <a:r>
                  <a:rPr lang="ja-JP" altLang="en-US" sz="1600" dirty="0"/>
                  <a:t>出力：変数</a:t>
                </a:r>
                <a14:m>
                  <m:oMath xmlns:m="http://schemas.openxmlformats.org/officeDocument/2006/math">
                    <m:r>
                      <a:rPr lang="en-US" altLang="ja-JP" sz="1600" b="0" i="1" smtClean="0">
                        <a:latin typeface="Cambria Math" panose="02040503050406030204" pitchFamily="18" charset="0"/>
                      </a:rPr>
                      <m:t>𝑥</m:t>
                    </m:r>
                  </m:oMath>
                </a14:m>
                <a:r>
                  <a:rPr lang="ja-JP" altLang="en-US" sz="1600" dirty="0"/>
                  <a:t>のベクトル</a:t>
                </a:r>
                <a:endParaRPr lang="en-US" altLang="ja-JP" sz="1600" dirty="0"/>
              </a:p>
              <a:p>
                <a:r>
                  <a:rPr lang="ja-JP" altLang="en-US" sz="1600" dirty="0"/>
                  <a:t>与えられた数式を最小値にするベクトル</a:t>
                </a:r>
                <a14:m>
                  <m:oMath xmlns:m="http://schemas.openxmlformats.org/officeDocument/2006/math">
                    <m:r>
                      <a:rPr lang="en-US" altLang="ja-JP" sz="1600" b="0" i="1" smtClean="0">
                        <a:latin typeface="Cambria Math" panose="02040503050406030204" pitchFamily="18" charset="0"/>
                      </a:rPr>
                      <m:t>𝑥</m:t>
                    </m:r>
                  </m:oMath>
                </a14:m>
                <a:r>
                  <a:rPr lang="ja-JP" altLang="en-US" sz="1600" dirty="0"/>
                  <a:t>を求める</a:t>
                </a:r>
                <a:endParaRPr lang="en-US" altLang="ja-JP" sz="1600" dirty="0"/>
              </a:p>
              <a:p>
                <a:endParaRPr lang="en-US" altLang="zh-CN" sz="1600" dirty="0"/>
              </a:p>
              <a:p>
                <a:r>
                  <a:rPr lang="en-US" altLang="ja-JP" sz="1600" dirty="0"/>
                  <a:t>QUBO</a:t>
                </a:r>
                <a:r>
                  <a:rPr lang="ja-JP" altLang="en-US" sz="1600" dirty="0"/>
                  <a:t>の一般的な数式：</a:t>
                </a:r>
                <a:endParaRPr lang="en-US" altLang="ja-JP" sz="1600" dirty="0"/>
              </a:p>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𝐸</m:t>
                      </m:r>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2</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𝑛</m:t>
                              </m:r>
                            </m:sub>
                          </m:sSub>
                        </m:e>
                      </m:d>
                      <m:r>
                        <a:rPr lang="en-US" altLang="zh-CN" sz="1600" b="0" i="1" smtClean="0">
                          <a:latin typeface="Cambria Math" panose="02040503050406030204" pitchFamily="18" charset="0"/>
                        </a:rPr>
                        <m:t>=</m:t>
                      </m:r>
                      <m:nary>
                        <m:naryPr>
                          <m:chr m:val="∑"/>
                          <m:ctrlPr>
                            <a:rPr lang="en-US" altLang="zh-CN" sz="1600" i="1" smtClean="0">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=1</m:t>
                          </m:r>
                        </m:sub>
                        <m:sup>
                          <m:r>
                            <a:rPr lang="en-US" altLang="zh-CN" sz="1600" i="1">
                              <a:latin typeface="Cambria Math" panose="02040503050406030204" pitchFamily="18" charset="0"/>
                            </a:rPr>
                            <m:t>𝑛</m:t>
                          </m:r>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𝑄</m:t>
                              </m:r>
                            </m:e>
                            <m:sub>
                              <m:r>
                                <a:rPr lang="en-US" altLang="zh-CN" sz="1600" i="1">
                                  <a:latin typeface="Cambria Math" panose="02040503050406030204" pitchFamily="18" charset="0"/>
                                </a:rPr>
                                <m:t>𝑖𝑖</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e>
                      </m:nary>
                      <m:r>
                        <a:rPr lang="en-US" altLang="zh-CN" sz="1600" i="1">
                          <a:latin typeface="Cambria Math" panose="02040503050406030204" pitchFamily="18" charset="0"/>
                        </a:rPr>
                        <m:t>+</m:t>
                      </m:r>
                      <m:nary>
                        <m:naryPr>
                          <m:chr m:val="∑"/>
                          <m:ctrlPr>
                            <a:rPr lang="en-US" altLang="zh-CN" sz="1600" i="1">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&lt;</m:t>
                          </m:r>
                          <m:r>
                            <a:rPr lang="en-US" altLang="zh-CN" sz="1600" i="1">
                              <a:latin typeface="Cambria Math" panose="02040503050406030204" pitchFamily="18" charset="0"/>
                            </a:rPr>
                            <m:t>𝑗</m:t>
                          </m:r>
                        </m:sub>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𝑄</m:t>
                              </m:r>
                            </m:e>
                            <m:sub>
                              <m:r>
                                <a:rPr lang="en-US" altLang="zh-CN" sz="1600" i="1">
                                  <a:latin typeface="Cambria Math" panose="02040503050406030204" pitchFamily="18" charset="0"/>
                                </a:rPr>
                                <m:t>𝑖𝑗</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𝑗</m:t>
                              </m:r>
                            </m:sub>
                          </m:sSub>
                        </m:e>
                      </m:nary>
                    </m:oMath>
                  </m:oMathPara>
                </a14:m>
                <a:endParaRPr lang="en-US" altLang="zh-CN" sz="1600" dirty="0"/>
              </a:p>
              <a:p>
                <a:endParaRPr lang="en-US" altLang="zh-CN" sz="1600" dirty="0"/>
              </a:p>
              <a:p>
                <a:endParaRPr lang="en-US" altLang="zh-CN" sz="1600" dirty="0"/>
              </a:p>
              <a:p>
                <a:endParaRPr lang="en-US" altLang="ja-JP" sz="1600" dirty="0"/>
              </a:p>
            </p:txBody>
          </p:sp>
        </mc:Choice>
        <mc:Fallback xmlns="">
          <p:sp>
            <p:nvSpPr>
              <p:cNvPr id="4" name="文本框 1">
                <a:extLst>
                  <a:ext uri="{FF2B5EF4-FFF2-40B4-BE49-F238E27FC236}">
                    <a16:creationId xmlns:a16="http://schemas.microsoft.com/office/drawing/2014/main" id="{BFB8E7DB-A4F9-2DAA-1B22-2256A19DDA6F}"/>
                  </a:ext>
                </a:extLst>
              </p:cNvPr>
              <p:cNvSpPr txBox="1">
                <a:spLocks noRot="1" noChangeAspect="1" noMove="1" noResize="1" noEditPoints="1" noAdjustHandles="1" noChangeArrowheads="1" noChangeShapeType="1" noTextEdit="1"/>
              </p:cNvSpPr>
              <p:nvPr/>
            </p:nvSpPr>
            <p:spPr>
              <a:xfrm>
                <a:off x="301086" y="1058860"/>
                <a:ext cx="9199419" cy="3542636"/>
              </a:xfrm>
              <a:prstGeom prst="rect">
                <a:avLst/>
              </a:prstGeom>
              <a:blipFill>
                <a:blip r:embed="rId2"/>
                <a:stretch>
                  <a:fillRect l="-331" t="-5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E66AB34-A4EE-F82B-078F-792A7A6DEA8A}"/>
                  </a:ext>
                </a:extLst>
              </p:cNvPr>
              <p:cNvSpPr txBox="1"/>
              <p:nvPr/>
            </p:nvSpPr>
            <p:spPr>
              <a:xfrm>
                <a:off x="6904569" y="3199996"/>
                <a:ext cx="5191871" cy="850810"/>
              </a:xfrm>
              <a:prstGeom prst="rect">
                <a:avLst/>
              </a:prstGeom>
              <a:noFill/>
              <a:ln>
                <a:solidFill>
                  <a:schemeClr val="tx1"/>
                </a:solidFill>
              </a:ln>
            </p:spPr>
            <p:txBody>
              <a:bodyPr wrap="none" rtlCol="0">
                <a:spAutoFit/>
              </a:bodyPr>
              <a:lstStyle/>
              <a:p>
                <a14:m>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r>
                      <a:rPr lang="en-US" altLang="zh-CN" sz="1600" b="0" i="1" smtClean="0">
                        <a:latin typeface="Cambria Math" panose="02040503050406030204" pitchFamily="18" charset="0"/>
                      </a:rPr>
                      <m:t> (0,1)</m:t>
                    </m:r>
                  </m:oMath>
                </a14:m>
                <a:r>
                  <a:rPr lang="ja-JP" altLang="en-US" sz="1600" dirty="0"/>
                  <a:t>   バイナリ変数</a:t>
                </a:r>
                <a:endParaRPr lang="en-US" altLang="ja-JP" sz="1600" dirty="0"/>
              </a:p>
              <a:p>
                <a:r>
                  <a:rPr lang="en-US" altLang="zh-CN" sz="1600" b="0" dirty="0"/>
                  <a:t>    </a:t>
                </a:r>
                <a14:m>
                  <m:oMath xmlns:m="http://schemas.openxmlformats.org/officeDocument/2006/math">
                    <m:r>
                      <a:rPr lang="en-US" altLang="zh-CN" sz="1600" b="0" i="1" smtClean="0">
                        <a:latin typeface="Cambria Math" panose="02040503050406030204" pitchFamily="18" charset="0"/>
                      </a:rPr>
                      <m:t>𝑄</m:t>
                    </m:r>
                  </m:oMath>
                </a14:m>
                <a:r>
                  <a:rPr lang="zh-CN" altLang="en-US" sz="1600" dirty="0"/>
                  <a:t>        </a:t>
                </a:r>
                <a:r>
                  <a:rPr lang="en-US" altLang="zh-CN" sz="1600" dirty="0"/>
                  <a:t>QUBO</a:t>
                </a:r>
                <a:r>
                  <a:rPr lang="ja-JP" altLang="en-US" sz="1600" dirty="0"/>
                  <a:t>行列 </a:t>
                </a:r>
                <a:r>
                  <a:rPr lang="en-US" altLang="ja-JP" sz="1600" dirty="0"/>
                  <a:t>(</a:t>
                </a:r>
                <a14:m>
                  <m:oMath xmlns:m="http://schemas.openxmlformats.org/officeDocument/2006/math">
                    <m:sSub>
                      <m:sSubPr>
                        <m:ctrlPr>
                          <a:rPr lang="en-US" altLang="ja-JP" sz="1600" i="1" smtClean="0">
                            <a:latin typeface="Cambria Math" panose="02040503050406030204" pitchFamily="18" charset="0"/>
                          </a:rPr>
                        </m:ctrlPr>
                      </m:sSubPr>
                      <m:e>
                        <m:r>
                          <a:rPr lang="en-US" altLang="ja-JP" sz="1600" b="0" i="1" smtClean="0">
                            <a:latin typeface="Cambria Math" panose="02040503050406030204" pitchFamily="18" charset="0"/>
                          </a:rPr>
                          <m:t>𝑄</m:t>
                        </m:r>
                      </m:e>
                      <m:sub>
                        <m:r>
                          <a:rPr lang="en-US" altLang="ja-JP" sz="1600" b="0" i="1" smtClean="0">
                            <a:latin typeface="Cambria Math" panose="02040503050406030204" pitchFamily="18" charset="0"/>
                          </a:rPr>
                          <m:t>𝑖𝑖</m:t>
                        </m:r>
                      </m:sub>
                    </m:sSub>
                  </m:oMath>
                </a14:m>
                <a:r>
                  <a:rPr lang="ja-JP" altLang="en-US" sz="1600" dirty="0"/>
                  <a:t>一次項の係数</a:t>
                </a:r>
                <a:r>
                  <a:rPr lang="en-US" altLang="ja-JP" sz="1600" dirty="0"/>
                  <a:t> </a:t>
                </a:r>
                <a14:m>
                  <m:oMath xmlns:m="http://schemas.openxmlformats.org/officeDocument/2006/math">
                    <m:sSub>
                      <m:sSubPr>
                        <m:ctrlPr>
                          <a:rPr lang="en-US" altLang="ja-JP" sz="1600" i="1" dirty="0" smtClean="0">
                            <a:latin typeface="Cambria Math" panose="02040503050406030204" pitchFamily="18" charset="0"/>
                          </a:rPr>
                        </m:ctrlPr>
                      </m:sSubPr>
                      <m:e>
                        <m:r>
                          <a:rPr lang="en-US" altLang="ja-JP" sz="1600" b="0" i="1" dirty="0" smtClean="0">
                            <a:latin typeface="Cambria Math" panose="02040503050406030204" pitchFamily="18" charset="0"/>
                          </a:rPr>
                          <m:t>𝑄</m:t>
                        </m:r>
                      </m:e>
                      <m:sub>
                        <m:r>
                          <a:rPr lang="en-US" altLang="ja-JP" sz="1600" b="0" i="1" dirty="0" smtClean="0">
                            <a:latin typeface="Cambria Math" panose="02040503050406030204" pitchFamily="18" charset="0"/>
                          </a:rPr>
                          <m:t>𝑖𝑗</m:t>
                        </m:r>
                      </m:sub>
                    </m:sSub>
                  </m:oMath>
                </a14:m>
                <a:r>
                  <a:rPr lang="ja-JP" altLang="en-US" sz="1600" dirty="0"/>
                  <a:t>二次項の係数</a:t>
                </a:r>
                <a:r>
                  <a:rPr lang="en-US" altLang="ja-JP" sz="1600" dirty="0"/>
                  <a:t>)</a:t>
                </a:r>
              </a:p>
              <a:p>
                <a:r>
                  <a:rPr lang="en-US" altLang="ja-JP" sz="1600" b="0" dirty="0"/>
                  <a:t>    </a:t>
                </a:r>
                <a14:m>
                  <m:oMath xmlns:m="http://schemas.openxmlformats.org/officeDocument/2006/math">
                    <m:r>
                      <a:rPr lang="en-US" altLang="ja-JP" sz="1600" b="0" i="1" smtClean="0">
                        <a:latin typeface="Cambria Math" panose="02040503050406030204" pitchFamily="18" charset="0"/>
                      </a:rPr>
                      <m:t>𝑛</m:t>
                    </m:r>
                  </m:oMath>
                </a14:m>
                <a:r>
                  <a:rPr lang="en-US" altLang="ja-JP" sz="1600" dirty="0"/>
                  <a:t>         </a:t>
                </a:r>
                <a:r>
                  <a:rPr lang="ja-JP" altLang="en-US" sz="1600" dirty="0"/>
                  <a:t>バイナリ変数の個数</a:t>
                </a:r>
                <a:r>
                  <a:rPr lang="en-US" altLang="ja-JP" sz="1600" dirty="0"/>
                  <a:t>   </a:t>
                </a:r>
              </a:p>
            </p:txBody>
          </p:sp>
        </mc:Choice>
        <mc:Fallback xmlns="">
          <p:sp>
            <p:nvSpPr>
              <p:cNvPr id="5" name="文本框 4">
                <a:extLst>
                  <a:ext uri="{FF2B5EF4-FFF2-40B4-BE49-F238E27FC236}">
                    <a16:creationId xmlns:a16="http://schemas.microsoft.com/office/drawing/2014/main" id="{AE66AB34-A4EE-F82B-078F-792A7A6DEA8A}"/>
                  </a:ext>
                </a:extLst>
              </p:cNvPr>
              <p:cNvSpPr txBox="1">
                <a:spLocks noRot="1" noChangeAspect="1" noMove="1" noResize="1" noEditPoints="1" noAdjustHandles="1" noChangeArrowheads="1" noChangeShapeType="1" noTextEdit="1"/>
              </p:cNvSpPr>
              <p:nvPr/>
            </p:nvSpPr>
            <p:spPr>
              <a:xfrm>
                <a:off x="6904569" y="3199996"/>
                <a:ext cx="5191871" cy="850810"/>
              </a:xfrm>
              <a:prstGeom prst="rect">
                <a:avLst/>
              </a:prstGeom>
              <a:blipFill>
                <a:blip r:embed="rId3"/>
                <a:stretch>
                  <a:fillRect t="-1408" b="-7042"/>
                </a:stretch>
              </a:blipFill>
              <a:ln>
                <a:solidFill>
                  <a:schemeClr val="tx1"/>
                </a:solidFill>
              </a:ln>
            </p:spPr>
            <p:txBody>
              <a:bodyPr/>
              <a:lstStyle/>
              <a:p>
                <a:r>
                  <a:rPr lang="zh-CN" altLang="en-US">
                    <a:noFill/>
                  </a:rPr>
                  <a:t> </a:t>
                </a:r>
              </a:p>
            </p:txBody>
          </p:sp>
        </mc:Fallback>
      </mc:AlternateContent>
      <p:graphicFrame>
        <p:nvGraphicFramePr>
          <p:cNvPr id="6" name="表格 5">
            <a:extLst>
              <a:ext uri="{FF2B5EF4-FFF2-40B4-BE49-F238E27FC236}">
                <a16:creationId xmlns:a16="http://schemas.microsoft.com/office/drawing/2014/main" id="{119CE600-E3D0-490A-FA40-EDFF4722E5D3}"/>
              </a:ext>
            </a:extLst>
          </p:cNvPr>
          <p:cNvGraphicFramePr>
            <a:graphicFrameLocks noGrp="1"/>
          </p:cNvGraphicFramePr>
          <p:nvPr>
            <p:extLst>
              <p:ext uri="{D42A27DB-BD31-4B8C-83A1-F6EECF244321}">
                <p14:modId xmlns:p14="http://schemas.microsoft.com/office/powerpoint/2010/main" val="672423536"/>
              </p:ext>
            </p:extLst>
          </p:nvPr>
        </p:nvGraphicFramePr>
        <p:xfrm>
          <a:off x="863292" y="4968394"/>
          <a:ext cx="1728000" cy="1512000"/>
        </p:xfrm>
        <a:graphic>
          <a:graphicData uri="http://schemas.openxmlformats.org/drawingml/2006/table">
            <a:tbl>
              <a:tblPr firstRow="1" bandRow="1">
                <a:tableStyleId>{5C22544A-7EE6-4342-B048-85BDC9FD1C3A}</a:tableStyleId>
              </a:tblPr>
              <a:tblGrid>
                <a:gridCol w="432000">
                  <a:extLst>
                    <a:ext uri="{9D8B030D-6E8A-4147-A177-3AD203B41FA5}">
                      <a16:colId xmlns:a16="http://schemas.microsoft.com/office/drawing/2014/main" val="3882023733"/>
                    </a:ext>
                  </a:extLst>
                </a:gridCol>
                <a:gridCol w="432000">
                  <a:extLst>
                    <a:ext uri="{9D8B030D-6E8A-4147-A177-3AD203B41FA5}">
                      <a16:colId xmlns:a16="http://schemas.microsoft.com/office/drawing/2014/main" val="161613265"/>
                    </a:ext>
                  </a:extLst>
                </a:gridCol>
                <a:gridCol w="432000">
                  <a:extLst>
                    <a:ext uri="{9D8B030D-6E8A-4147-A177-3AD203B41FA5}">
                      <a16:colId xmlns:a16="http://schemas.microsoft.com/office/drawing/2014/main" val="2443345821"/>
                    </a:ext>
                  </a:extLst>
                </a:gridCol>
                <a:gridCol w="432000">
                  <a:extLst>
                    <a:ext uri="{9D8B030D-6E8A-4147-A177-3AD203B41FA5}">
                      <a16:colId xmlns:a16="http://schemas.microsoft.com/office/drawing/2014/main" val="1077412032"/>
                    </a:ext>
                  </a:extLst>
                </a:gridCol>
              </a:tblGrid>
              <a:tr h="378000">
                <a:tc>
                  <a:txBody>
                    <a:bodyPr/>
                    <a:lstStyle/>
                    <a:p>
                      <a:pPr algn="ctr"/>
                      <a:r>
                        <a:rPr lang="en-US" altLang="zh-CN" dirty="0">
                          <a:solidFill>
                            <a:srgbClr val="FF0000"/>
                          </a:solidFill>
                        </a:rPr>
                        <a:t>1</a:t>
                      </a:r>
                      <a:endParaRPr lang="zh-CN" alt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5</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1</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0</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127187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2</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-2</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-4</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791820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0</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0</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4604142"/>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-3</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480940471"/>
                  </a:ext>
                </a:extLst>
              </a:tr>
            </a:tbl>
          </a:graphicData>
        </a:graphic>
      </p:graphicFrame>
      <p:sp>
        <p:nvSpPr>
          <p:cNvPr id="7" name="文本框 6">
            <a:extLst>
              <a:ext uri="{FF2B5EF4-FFF2-40B4-BE49-F238E27FC236}">
                <a16:creationId xmlns:a16="http://schemas.microsoft.com/office/drawing/2014/main" id="{10AEEF0A-94AF-1E7D-8573-0E54DE670F21}"/>
              </a:ext>
            </a:extLst>
          </p:cNvPr>
          <p:cNvSpPr txBox="1"/>
          <p:nvPr/>
        </p:nvSpPr>
        <p:spPr>
          <a:xfrm>
            <a:off x="337127" y="4004767"/>
            <a:ext cx="3209533" cy="584775"/>
          </a:xfrm>
          <a:prstGeom prst="rect">
            <a:avLst/>
          </a:prstGeom>
          <a:noFill/>
        </p:spPr>
        <p:txBody>
          <a:bodyPr wrap="none" rtlCol="0">
            <a:spAutoFit/>
          </a:bodyPr>
          <a:lstStyle/>
          <a:p>
            <a:r>
              <a:rPr lang="ja-JP" altLang="en-US" sz="1600" dirty="0"/>
              <a:t>例えば：</a:t>
            </a:r>
            <a:endParaRPr lang="en-US" altLang="ja-JP" sz="1600" dirty="0"/>
          </a:p>
          <a:p>
            <a:r>
              <a:rPr lang="ja-JP" altLang="en-US" sz="1600" dirty="0"/>
              <a:t>バイナリ変数四つある</a:t>
            </a:r>
            <a:r>
              <a:rPr lang="en-US" altLang="ja-JP" sz="1600" dirty="0"/>
              <a:t>QUBO</a:t>
            </a:r>
            <a:r>
              <a:rPr lang="ja-JP" altLang="en-US" sz="1600" dirty="0"/>
              <a:t>問題</a:t>
            </a:r>
            <a:endParaRPr lang="zh-CN" altLang="en-US" sz="1600" dirty="0"/>
          </a:p>
        </p:txBody>
      </p:sp>
      <p:grpSp>
        <p:nvGrpSpPr>
          <p:cNvPr id="15" name="组合 14">
            <a:extLst>
              <a:ext uri="{FF2B5EF4-FFF2-40B4-BE49-F238E27FC236}">
                <a16:creationId xmlns:a16="http://schemas.microsoft.com/office/drawing/2014/main" id="{AC45C61D-CB82-0C4C-56A2-0C6A83B0EFDF}"/>
              </a:ext>
            </a:extLst>
          </p:cNvPr>
          <p:cNvGrpSpPr/>
          <p:nvPr/>
        </p:nvGrpSpPr>
        <p:grpSpPr>
          <a:xfrm>
            <a:off x="495050" y="4488588"/>
            <a:ext cx="2057679" cy="1879151"/>
            <a:chOff x="1302739" y="4488588"/>
            <a:chExt cx="2057679" cy="1879151"/>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DDB27DD-0D12-E99F-7353-42E802578A2D}"/>
                    </a:ext>
                  </a:extLst>
                </p:cNvPr>
                <p:cNvSpPr txBox="1"/>
                <p:nvPr/>
              </p:nvSpPr>
              <p:spPr>
                <a:xfrm>
                  <a:off x="1302739" y="4828856"/>
                  <a:ext cx="291042" cy="1538883"/>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8" name="文本框 7">
                  <a:extLst>
                    <a:ext uri="{FF2B5EF4-FFF2-40B4-BE49-F238E27FC236}">
                      <a16:creationId xmlns:a16="http://schemas.microsoft.com/office/drawing/2014/main" id="{9DDB27DD-0D12-E99F-7353-42E802578A2D}"/>
                    </a:ext>
                  </a:extLst>
                </p:cNvPr>
                <p:cNvSpPr txBox="1">
                  <a:spLocks noRot="1" noChangeAspect="1" noMove="1" noResize="1" noEditPoints="1" noAdjustHandles="1" noChangeArrowheads="1" noChangeShapeType="1" noTextEdit="1"/>
                </p:cNvSpPr>
                <p:nvPr/>
              </p:nvSpPr>
              <p:spPr>
                <a:xfrm>
                  <a:off x="1302739" y="4828856"/>
                  <a:ext cx="291042" cy="153888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8164620-79B5-CF7F-A0A3-AA0711FAD04E}"/>
                    </a:ext>
                  </a:extLst>
                </p:cNvPr>
                <p:cNvSpPr txBox="1"/>
                <p:nvPr/>
              </p:nvSpPr>
              <p:spPr>
                <a:xfrm>
                  <a:off x="1670981" y="4488588"/>
                  <a:ext cx="1689437" cy="384721"/>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14" name="文本框 13">
                  <a:extLst>
                    <a:ext uri="{FF2B5EF4-FFF2-40B4-BE49-F238E27FC236}">
                      <a16:creationId xmlns:a16="http://schemas.microsoft.com/office/drawing/2014/main" id="{68164620-79B5-CF7F-A0A3-AA0711FAD04E}"/>
                    </a:ext>
                  </a:extLst>
                </p:cNvPr>
                <p:cNvSpPr txBox="1">
                  <a:spLocks noRot="1" noChangeAspect="1" noMove="1" noResize="1" noEditPoints="1" noAdjustHandles="1" noChangeArrowheads="1" noChangeShapeType="1" noTextEdit="1"/>
                </p:cNvSpPr>
                <p:nvPr/>
              </p:nvSpPr>
              <p:spPr>
                <a:xfrm>
                  <a:off x="1670981" y="4488588"/>
                  <a:ext cx="1689437" cy="384721"/>
                </a:xfrm>
                <a:prstGeom prst="rect">
                  <a:avLst/>
                </a:prstGeom>
                <a:blipFill>
                  <a:blip r:embed="rId5"/>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181AE21-D1ED-DDC9-C2D4-C91D7A515906}"/>
                  </a:ext>
                </a:extLst>
              </p:cNvPr>
              <p:cNvSpPr txBox="1"/>
              <p:nvPr/>
            </p:nvSpPr>
            <p:spPr>
              <a:xfrm>
                <a:off x="3213922" y="4770773"/>
                <a:ext cx="694238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1</m:t>
                          </m:r>
                        </m:sub>
                      </m:sSub>
                      <m:r>
                        <a:rPr lang="en-US" altLang="zh-CN" b="0" i="1" smtClean="0">
                          <a:solidFill>
                            <a:srgbClr val="FF0000"/>
                          </a:solidFill>
                          <a:latin typeface="Cambria Math" panose="02040503050406030204" pitchFamily="18" charset="0"/>
                        </a:rPr>
                        <m:t>+2</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2</m:t>
                          </m:r>
                        </m:sub>
                      </m:sSub>
                      <m:r>
                        <a:rPr lang="en-US" altLang="zh-CN" b="0" i="1" smtClean="0">
                          <a:solidFill>
                            <a:srgbClr val="FF0000"/>
                          </a:solidFill>
                          <a:latin typeface="Cambria Math" panose="02040503050406030204" pitchFamily="18" charset="0"/>
                        </a:rPr>
                        <m:t>−3</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4</m:t>
                          </m:r>
                        </m:sub>
                      </m:sSub>
                      <m:r>
                        <a:rPr lang="en-US" altLang="zh-CN" b="0" i="1" smtClean="0">
                          <a:solidFill>
                            <a:srgbClr val="0070C0"/>
                          </a:solidFill>
                          <a:latin typeface="Cambria Math" panose="02040503050406030204" pitchFamily="18" charset="0"/>
                        </a:rPr>
                        <m:t>+5</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r>
                        <a:rPr lang="en-US" altLang="zh-CN" b="0" i="1" smtClean="0">
                          <a:solidFill>
                            <a:srgbClr val="0070C0"/>
                          </a:solidFill>
                          <a:latin typeface="Cambria Math" panose="02040503050406030204" pitchFamily="18" charset="0"/>
                        </a:rPr>
                        <m:t>−2</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−4</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4</m:t>
                          </m:r>
                        </m:sub>
                      </m:sSub>
                    </m:oMath>
                  </m:oMathPara>
                </a14:m>
                <a:endParaRPr lang="zh-CN" altLang="en-US" dirty="0"/>
              </a:p>
            </p:txBody>
          </p:sp>
        </mc:Choice>
        <mc:Fallback xmlns="">
          <p:sp>
            <p:nvSpPr>
              <p:cNvPr id="10" name="文本框 9">
                <a:extLst>
                  <a:ext uri="{FF2B5EF4-FFF2-40B4-BE49-F238E27FC236}">
                    <a16:creationId xmlns:a16="http://schemas.microsoft.com/office/drawing/2014/main" id="{7181AE21-D1ED-DDC9-C2D4-C91D7A515906}"/>
                  </a:ext>
                </a:extLst>
              </p:cNvPr>
              <p:cNvSpPr txBox="1">
                <a:spLocks noRot="1" noChangeAspect="1" noMove="1" noResize="1" noEditPoints="1" noAdjustHandles="1" noChangeArrowheads="1" noChangeShapeType="1" noTextEdit="1"/>
              </p:cNvSpPr>
              <p:nvPr/>
            </p:nvSpPr>
            <p:spPr>
              <a:xfrm>
                <a:off x="3213922" y="4770773"/>
                <a:ext cx="6942382" cy="369332"/>
              </a:xfrm>
              <a:prstGeom prst="rect">
                <a:avLst/>
              </a:prstGeom>
              <a:blipFill>
                <a:blip r:embed="rId6"/>
                <a:stretch>
                  <a:fillRect/>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64ECEBD5-014C-7BEB-CDDF-3347F210BE1E}"/>
              </a:ext>
            </a:extLst>
          </p:cNvPr>
          <p:cNvSpPr txBox="1"/>
          <p:nvPr/>
        </p:nvSpPr>
        <p:spPr>
          <a:xfrm>
            <a:off x="5498546" y="5150254"/>
            <a:ext cx="877163" cy="369332"/>
          </a:xfrm>
          <a:prstGeom prst="rect">
            <a:avLst/>
          </a:prstGeom>
          <a:noFill/>
        </p:spPr>
        <p:txBody>
          <a:bodyPr wrap="none" rtlCol="0">
            <a:spAutoFit/>
          </a:bodyPr>
          <a:lstStyle/>
          <a:p>
            <a:r>
              <a:rPr lang="ja-JP" altLang="en-US" dirty="0">
                <a:solidFill>
                  <a:srgbClr val="FF0000"/>
                </a:solidFill>
              </a:rPr>
              <a:t>一次項</a:t>
            </a:r>
            <a:endParaRPr lang="zh-CN" altLang="en-US" dirty="0">
              <a:solidFill>
                <a:srgbClr val="FF0000"/>
              </a:solidFill>
            </a:endParaRPr>
          </a:p>
        </p:txBody>
      </p:sp>
      <p:sp>
        <p:nvSpPr>
          <p:cNvPr id="12" name="文本框 11">
            <a:extLst>
              <a:ext uri="{FF2B5EF4-FFF2-40B4-BE49-F238E27FC236}">
                <a16:creationId xmlns:a16="http://schemas.microsoft.com/office/drawing/2014/main" id="{1B579F3D-7340-0AB4-6019-FA919AAC287A}"/>
              </a:ext>
            </a:extLst>
          </p:cNvPr>
          <p:cNvSpPr txBox="1"/>
          <p:nvPr/>
        </p:nvSpPr>
        <p:spPr>
          <a:xfrm>
            <a:off x="7599529" y="5140105"/>
            <a:ext cx="877163" cy="369332"/>
          </a:xfrm>
          <a:prstGeom prst="rect">
            <a:avLst/>
          </a:prstGeom>
          <a:noFill/>
        </p:spPr>
        <p:txBody>
          <a:bodyPr wrap="none" rtlCol="0">
            <a:spAutoFit/>
          </a:bodyPr>
          <a:lstStyle/>
          <a:p>
            <a:r>
              <a:rPr lang="ja-JP" altLang="en-US" dirty="0">
                <a:solidFill>
                  <a:srgbClr val="0070C0"/>
                </a:solidFill>
              </a:rPr>
              <a:t>二次項</a:t>
            </a:r>
            <a:endParaRPr lang="zh-CN" altLang="en-US" dirty="0">
              <a:solidFill>
                <a:srgbClr val="0070C0"/>
              </a:solidFill>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BEFA74B2-2B8E-4976-37C7-D192ABA5431E}"/>
                  </a:ext>
                </a:extLst>
              </p:cNvPr>
              <p:cNvSpPr txBox="1"/>
              <p:nvPr/>
            </p:nvSpPr>
            <p:spPr>
              <a:xfrm>
                <a:off x="3296581" y="5644628"/>
                <a:ext cx="8138038" cy="923330"/>
              </a:xfrm>
              <a:prstGeom prst="rect">
                <a:avLst/>
              </a:prstGeom>
              <a:noFill/>
            </p:spPr>
            <p:txBody>
              <a:bodyPr wrap="square">
                <a:spAutoFit/>
              </a:bodyPr>
              <a:lstStyle/>
              <a:p>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r>
                  <a:rPr lang="ja-JP" altLang="en-US" dirty="0"/>
                  <a:t>のとき，</a:t>
                </a:r>
                <a:r>
                  <a:rPr lang="en-US" altLang="zh-CN" dirty="0"/>
                  <a:t> </a:t>
                </a:r>
                <a14:m>
                  <m:oMath xmlns:m="http://schemas.openxmlformats.org/officeDocument/2006/math">
                    <m:r>
                      <a:rPr lang="en-US" altLang="zh-CN" i="1">
                        <a:latin typeface="Cambria Math" panose="02040503050406030204" pitchFamily="18" charset="0"/>
                      </a:rPr>
                      <m:t>𝐸</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4</m:t>
                            </m:r>
                          </m:sub>
                        </m:sSub>
                      </m:e>
                    </m:d>
                    <m:r>
                      <a:rPr lang="en-US" altLang="zh-CN" b="0" i="1" smtClean="0">
                        <a:latin typeface="Cambria Math" panose="02040503050406030204" pitchFamily="18" charset="0"/>
                      </a:rPr>
                      <m:t>=−7</m:t>
                    </m:r>
                  </m:oMath>
                </a14:m>
                <a:r>
                  <a:rPr lang="ja-JP" altLang="en-US" dirty="0"/>
                  <a:t>，最小になるなので</a:t>
                </a:r>
                <a:endParaRPr lang="en-US" altLang="ja-JP" dirty="0"/>
              </a:p>
              <a:p>
                <a:endParaRPr lang="en-US" altLang="ja-JP" dirty="0"/>
              </a:p>
              <a:p>
                <a:r>
                  <a:rPr lang="ja-JP" altLang="en-US" dirty="0"/>
                  <a:t>最適解は</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endParaRPr lang="zh-CN" altLang="en-US" dirty="0"/>
              </a:p>
            </p:txBody>
          </p:sp>
        </mc:Choice>
        <mc:Fallback xmlns="">
          <p:sp>
            <p:nvSpPr>
              <p:cNvPr id="17" name="文本框 16">
                <a:extLst>
                  <a:ext uri="{FF2B5EF4-FFF2-40B4-BE49-F238E27FC236}">
                    <a16:creationId xmlns:a16="http://schemas.microsoft.com/office/drawing/2014/main" id="{BEFA74B2-2B8E-4976-37C7-D192ABA5431E}"/>
                  </a:ext>
                </a:extLst>
              </p:cNvPr>
              <p:cNvSpPr txBox="1">
                <a:spLocks noRot="1" noChangeAspect="1" noMove="1" noResize="1" noEditPoints="1" noAdjustHandles="1" noChangeArrowheads="1" noChangeShapeType="1" noTextEdit="1"/>
              </p:cNvSpPr>
              <p:nvPr/>
            </p:nvSpPr>
            <p:spPr>
              <a:xfrm>
                <a:off x="3296581" y="5644628"/>
                <a:ext cx="8138038" cy="923330"/>
              </a:xfrm>
              <a:prstGeom prst="rect">
                <a:avLst/>
              </a:prstGeom>
              <a:blipFill>
                <a:blip r:embed="rId7"/>
                <a:stretch>
                  <a:fillRect l="-674" t="-3311" b="-105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281383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1005403" cy="584775"/>
          </a:xfrm>
          <a:prstGeom prst="rect">
            <a:avLst/>
          </a:prstGeom>
          <a:noFill/>
        </p:spPr>
        <p:txBody>
          <a:bodyPr wrap="non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图表 3">
            <a:extLst>
              <a:ext uri="{FF2B5EF4-FFF2-40B4-BE49-F238E27FC236}">
                <a16:creationId xmlns:a16="http://schemas.microsoft.com/office/drawing/2014/main" id="{87767D82-306A-ADA0-ACE4-212C41904BB8}"/>
              </a:ext>
            </a:extLst>
          </p:cNvPr>
          <p:cNvGraphicFramePr>
            <a:graphicFrameLocks/>
          </p:cNvGraphicFramePr>
          <p:nvPr>
            <p:extLst>
              <p:ext uri="{D42A27DB-BD31-4B8C-83A1-F6EECF244321}">
                <p14:modId xmlns:p14="http://schemas.microsoft.com/office/powerpoint/2010/main" val="1960450288"/>
              </p:ext>
            </p:extLst>
          </p:nvPr>
        </p:nvGraphicFramePr>
        <p:xfrm>
          <a:off x="301086" y="2955842"/>
          <a:ext cx="5794913" cy="3394584"/>
        </p:xfrm>
        <a:graphic>
          <a:graphicData uri="http://schemas.openxmlformats.org/drawingml/2006/chart">
            <c:chart xmlns:c="http://schemas.openxmlformats.org/drawingml/2006/chart" xmlns:r="http://schemas.openxmlformats.org/officeDocument/2006/relationships" r:id="rId2"/>
          </a:graphicData>
        </a:graphic>
      </p:graphicFrame>
      <p:sp>
        <p:nvSpPr>
          <p:cNvPr id="5" name="文本框 4">
            <a:extLst>
              <a:ext uri="{FF2B5EF4-FFF2-40B4-BE49-F238E27FC236}">
                <a16:creationId xmlns:a16="http://schemas.microsoft.com/office/drawing/2014/main" id="{10C70509-345C-11C2-E312-C282F3F9C54B}"/>
              </a:ext>
            </a:extLst>
          </p:cNvPr>
          <p:cNvSpPr txBox="1"/>
          <p:nvPr/>
        </p:nvSpPr>
        <p:spPr>
          <a:xfrm>
            <a:off x="301086" y="1154374"/>
            <a:ext cx="5211683" cy="1600438"/>
          </a:xfrm>
          <a:prstGeom prst="rect">
            <a:avLst/>
          </a:prstGeom>
          <a:noFill/>
        </p:spPr>
        <p:txBody>
          <a:bodyPr wrap="none" rtlCol="0">
            <a:spAutoFit/>
          </a:bodyPr>
          <a:lstStyle/>
          <a:p>
            <a:pPr marL="285750" indent="-285750">
              <a:buFont typeface="Arial" panose="020B0604020202020204" pitchFamily="34" charset="0"/>
              <a:buChar char="•"/>
            </a:pPr>
            <a:r>
              <a:rPr lang="ja-JP" altLang="en-US" sz="1400" b="1" dirty="0"/>
              <a:t>提案手法で得られたグラフの辺の個数</a:t>
            </a:r>
            <a:endParaRPr lang="en-US" altLang="ja-JP" sz="1400" b="1" dirty="0"/>
          </a:p>
          <a:p>
            <a:endParaRPr lang="en-US" altLang="ja-JP" sz="1400" dirty="0"/>
          </a:p>
          <a:p>
            <a:r>
              <a:rPr lang="ja-JP" altLang="en-US" sz="1400" dirty="0"/>
              <a:t>実験のインスタンス：</a:t>
            </a:r>
            <a:endParaRPr lang="en-US" altLang="ja-JP" sz="1400" dirty="0"/>
          </a:p>
          <a:p>
            <a:r>
              <a:rPr lang="ja-JP" altLang="en-US" sz="1400" dirty="0"/>
              <a:t>ランダムに座標を生成してから四捨五入の距離行列を求める</a:t>
            </a:r>
            <a:endParaRPr lang="en-US" altLang="ja-JP" sz="1400" dirty="0"/>
          </a:p>
          <a:p>
            <a:r>
              <a:rPr lang="ja-JP" altLang="en-US" sz="1400" dirty="0"/>
              <a:t>町の個数</a:t>
            </a:r>
            <a:r>
              <a:rPr lang="en-US" altLang="ja-JP" sz="1400" dirty="0"/>
              <a:t>5</a:t>
            </a:r>
            <a:r>
              <a:rPr lang="ja-JP" altLang="en-US" sz="1400" dirty="0"/>
              <a:t>から</a:t>
            </a:r>
            <a:r>
              <a:rPr lang="en-US" altLang="ja-JP" sz="1400" dirty="0"/>
              <a:t>200</a:t>
            </a:r>
            <a:r>
              <a:rPr lang="ja-JP" altLang="en-US" sz="1400" dirty="0"/>
              <a:t>まで（総</a:t>
            </a:r>
            <a:r>
              <a:rPr lang="en-US" altLang="ja-JP" sz="1400" dirty="0"/>
              <a:t>196</a:t>
            </a:r>
            <a:r>
              <a:rPr lang="ja-JP" altLang="en-US" sz="1400" dirty="0"/>
              <a:t>個）</a:t>
            </a:r>
            <a:endParaRPr lang="en-US" altLang="ja-JP" sz="1400" dirty="0"/>
          </a:p>
          <a:p>
            <a:endParaRPr lang="en-US" altLang="zh-CN" sz="1400" dirty="0"/>
          </a:p>
          <a:p>
            <a:r>
              <a:rPr lang="ja-JP" altLang="en-US" sz="1400" dirty="0"/>
              <a:t>異なる方法で計算されたグラフの辺の個数：</a:t>
            </a:r>
            <a:endParaRPr lang="zh-CN" altLang="en-US" sz="1400" dirty="0"/>
          </a:p>
        </p:txBody>
      </p:sp>
      <p:sp>
        <p:nvSpPr>
          <p:cNvPr id="7" name="文本框 6">
            <a:extLst>
              <a:ext uri="{FF2B5EF4-FFF2-40B4-BE49-F238E27FC236}">
                <a16:creationId xmlns:a16="http://schemas.microsoft.com/office/drawing/2014/main" id="{A0B17FFE-5017-1121-903D-88373D5922E8}"/>
              </a:ext>
            </a:extLst>
          </p:cNvPr>
          <p:cNvSpPr txBox="1"/>
          <p:nvPr/>
        </p:nvSpPr>
        <p:spPr>
          <a:xfrm>
            <a:off x="609311" y="6307121"/>
            <a:ext cx="4184073" cy="523220"/>
          </a:xfrm>
          <a:prstGeom prst="rect">
            <a:avLst/>
          </a:prstGeom>
          <a:noFill/>
        </p:spPr>
        <p:txBody>
          <a:bodyPr wrap="square">
            <a:spAutoFit/>
          </a:bodyPr>
          <a:lstStyle/>
          <a:p>
            <a:r>
              <a:rPr lang="ja-JP" altLang="en-US" sz="1400" dirty="0"/>
              <a:t>インスタンスのサイズが大きくなるに連れて</a:t>
            </a:r>
            <a:endParaRPr lang="en-US" altLang="ja-JP" sz="1400" dirty="0"/>
          </a:p>
          <a:p>
            <a:r>
              <a:rPr lang="ja-JP" altLang="en-US" sz="1400" dirty="0"/>
              <a:t>完全グラフから削減された辺の個数も多くなる</a:t>
            </a:r>
            <a:endParaRPr lang="en-US" altLang="ja-JP" sz="1400" dirty="0"/>
          </a:p>
        </p:txBody>
      </p:sp>
      <p:sp>
        <p:nvSpPr>
          <p:cNvPr id="11" name="文本框 10">
            <a:extLst>
              <a:ext uri="{FF2B5EF4-FFF2-40B4-BE49-F238E27FC236}">
                <a16:creationId xmlns:a16="http://schemas.microsoft.com/office/drawing/2014/main" id="{F2A36ABC-F9E5-C6A4-5DCA-C191A3550B18}"/>
              </a:ext>
            </a:extLst>
          </p:cNvPr>
          <p:cNvSpPr txBox="1"/>
          <p:nvPr/>
        </p:nvSpPr>
        <p:spPr>
          <a:xfrm>
            <a:off x="6095999" y="1259585"/>
            <a:ext cx="5605568" cy="5047536"/>
          </a:xfrm>
          <a:prstGeom prst="rect">
            <a:avLst/>
          </a:prstGeom>
          <a:noFill/>
        </p:spPr>
        <p:txBody>
          <a:bodyPr wrap="square" rtlCol="0">
            <a:spAutoFit/>
          </a:bodyPr>
          <a:lstStyle/>
          <a:p>
            <a:pPr marL="285750" indent="-285750">
              <a:buFont typeface="Arial" panose="020B0604020202020204" pitchFamily="34" charset="0"/>
              <a:buChar char="•"/>
            </a:pPr>
            <a:r>
              <a:rPr lang="ja-JP" altLang="en-US" sz="1400" b="1" dirty="0"/>
              <a:t>提案手法で得られたグラフで元の最適巡回路が含まれるか</a:t>
            </a:r>
            <a:endParaRPr lang="en-US" altLang="ja-JP" sz="1400" b="1" dirty="0"/>
          </a:p>
          <a:p>
            <a:endParaRPr lang="en-US" altLang="ja-JP" sz="1400" dirty="0"/>
          </a:p>
          <a:p>
            <a:r>
              <a:rPr lang="ja-JP" altLang="en-US" sz="1200" dirty="0"/>
              <a:t>実験のインスタンス：</a:t>
            </a:r>
            <a:endParaRPr lang="en-US" altLang="ja-JP" sz="1200" dirty="0"/>
          </a:p>
          <a:p>
            <a:r>
              <a:rPr lang="ja-JP" altLang="en-US" sz="1200" dirty="0"/>
              <a:t>町の個数</a:t>
            </a:r>
            <a:r>
              <a:rPr lang="en-US" altLang="ja-JP" sz="1200" dirty="0"/>
              <a:t>5</a:t>
            </a:r>
            <a:r>
              <a:rPr lang="ja-JP" altLang="en-US" sz="1200" dirty="0"/>
              <a:t>から</a:t>
            </a:r>
            <a:r>
              <a:rPr lang="en-US" altLang="ja-JP" sz="1200" dirty="0"/>
              <a:t>200</a:t>
            </a:r>
            <a:r>
              <a:rPr lang="ja-JP" altLang="en-US" sz="1200" dirty="0"/>
              <a:t>まで（総</a:t>
            </a:r>
            <a:r>
              <a:rPr lang="en-US" altLang="ja-JP" sz="1200" dirty="0"/>
              <a:t>196</a:t>
            </a:r>
            <a:r>
              <a:rPr lang="ja-JP" altLang="en-US" sz="1200" dirty="0"/>
              <a:t>個）</a:t>
            </a:r>
            <a:endParaRPr lang="en-US" altLang="ja-JP" sz="1200" dirty="0"/>
          </a:p>
          <a:p>
            <a:endParaRPr lang="en-US" altLang="zh-CN" sz="1200" dirty="0"/>
          </a:p>
          <a:p>
            <a:r>
              <a:rPr lang="ja-JP" altLang="en-US" sz="1200" b="1" dirty="0"/>
              <a:t>結果：</a:t>
            </a:r>
            <a:endParaRPr lang="en-US" altLang="ja-JP" sz="1200" b="1" dirty="0"/>
          </a:p>
          <a:p>
            <a:r>
              <a:rPr lang="ja-JP" altLang="en-US" sz="1200" dirty="0"/>
              <a:t>全てのインスタンスに対して提案手法で得られた二つのグラフで（</a:t>
            </a:r>
            <a:r>
              <a:rPr lang="en-US" altLang="ja-JP" sz="1200" dirty="0"/>
              <a:t>seg</a:t>
            </a:r>
            <a:r>
              <a:rPr lang="ja-JP" altLang="en-US" sz="1200" dirty="0"/>
              <a:t>グラフ，</a:t>
            </a:r>
            <a:r>
              <a:rPr lang="en-US" altLang="ja-JP" sz="1200" dirty="0" err="1"/>
              <a:t>nei</a:t>
            </a:r>
            <a:r>
              <a:rPr lang="ja-JP" altLang="en-US" sz="1200" dirty="0"/>
              <a:t>グラフ）元の</a:t>
            </a:r>
            <a:r>
              <a:rPr lang="ja-JP" altLang="en-US" sz="1200" b="1" dirty="0"/>
              <a:t>最適巡回路が含まれる</a:t>
            </a:r>
            <a:endParaRPr lang="en-US" altLang="ja-JP" sz="1200" b="1" dirty="0"/>
          </a:p>
          <a:p>
            <a:endParaRPr lang="en-US" altLang="zh-CN" sz="1200" dirty="0"/>
          </a:p>
          <a:p>
            <a:r>
              <a:rPr lang="ja-JP" altLang="en-US" sz="1200" dirty="0"/>
              <a:t>実験結果から見ると</a:t>
            </a:r>
            <a:endParaRPr lang="en-US" altLang="zh-CN" sz="1200" dirty="0"/>
          </a:p>
          <a:p>
            <a:r>
              <a:rPr lang="ja-JP" altLang="en-US" sz="1200" dirty="0"/>
              <a:t>完全グラフから削減された辺は</a:t>
            </a:r>
            <a:r>
              <a:rPr lang="en-US" altLang="ja-JP" sz="1200" dirty="0"/>
              <a:t>TSP</a:t>
            </a:r>
            <a:r>
              <a:rPr lang="ja-JP" altLang="en-US" sz="1200" dirty="0"/>
              <a:t>の最適巡回路にならない</a:t>
            </a:r>
            <a:endParaRPr lang="en-US" altLang="ja-JP" sz="1200" dirty="0"/>
          </a:p>
          <a:p>
            <a:endParaRPr lang="en-US" altLang="ja-JP" sz="1200" dirty="0"/>
          </a:p>
          <a:p>
            <a:r>
              <a:rPr lang="ja-JP" altLang="en-US" sz="1200" dirty="0"/>
              <a:t>これで元の</a:t>
            </a:r>
            <a:r>
              <a:rPr lang="en-US" altLang="ja-JP" sz="1200" dirty="0"/>
              <a:t>TSP</a:t>
            </a:r>
            <a:r>
              <a:rPr lang="ja-JP" altLang="en-US" sz="1200" dirty="0"/>
              <a:t>（完全グラフ）を解く</a:t>
            </a:r>
            <a:endParaRPr lang="en-US" altLang="ja-JP" sz="1200" dirty="0"/>
          </a:p>
          <a:p>
            <a:r>
              <a:rPr lang="en-US" altLang="ja-JP" sz="1200" dirty="0"/>
              <a:t>seg</a:t>
            </a:r>
            <a:r>
              <a:rPr lang="ja-JP" altLang="en-US" sz="1200" dirty="0"/>
              <a:t>グラフあるいは</a:t>
            </a:r>
            <a:r>
              <a:rPr lang="en-US" altLang="ja-JP" sz="1200" dirty="0" err="1"/>
              <a:t>nei</a:t>
            </a:r>
            <a:r>
              <a:rPr lang="ja-JP" altLang="en-US" sz="1200" dirty="0"/>
              <a:t>グラフの</a:t>
            </a:r>
            <a:r>
              <a:rPr lang="en-US" altLang="ja-JP" sz="1200" dirty="0"/>
              <a:t>TSP</a:t>
            </a:r>
            <a:r>
              <a:rPr lang="ja-JP" altLang="en-US" sz="1200" dirty="0"/>
              <a:t>を解く</a:t>
            </a:r>
            <a:endParaRPr lang="en-US" altLang="ja-JP" sz="1200" dirty="0"/>
          </a:p>
          <a:p>
            <a:r>
              <a:rPr lang="ja-JP" altLang="en-US" sz="1200" dirty="0"/>
              <a:t>が同じである</a:t>
            </a:r>
            <a:endParaRPr lang="en-US" altLang="ja-JP" sz="1200" dirty="0"/>
          </a:p>
          <a:p>
            <a:endParaRPr lang="en-US" altLang="zh-CN" sz="1400" dirty="0"/>
          </a:p>
          <a:p>
            <a:pPr marL="285750" indent="-285750">
              <a:buFont typeface="Arial" panose="020B0604020202020204" pitchFamily="34" charset="0"/>
              <a:buChar char="•"/>
            </a:pPr>
            <a:r>
              <a:rPr lang="en-US" altLang="ja-JP" sz="1400" b="1" dirty="0"/>
              <a:t>LKH</a:t>
            </a:r>
            <a:r>
              <a:rPr lang="ja-JP" altLang="en-US" sz="1400" b="1" dirty="0"/>
              <a:t>で制限されたグラフ（</a:t>
            </a:r>
            <a:r>
              <a:rPr lang="en-US" altLang="ja-JP" sz="1400" b="1" dirty="0"/>
              <a:t>seg</a:t>
            </a:r>
            <a:r>
              <a:rPr lang="ja-JP" altLang="en-US" sz="1400" b="1" dirty="0"/>
              <a:t>グラフと</a:t>
            </a:r>
            <a:r>
              <a:rPr lang="en-US" altLang="ja-JP" sz="1400" b="1" dirty="0" err="1"/>
              <a:t>nei</a:t>
            </a:r>
            <a:r>
              <a:rPr lang="ja-JP" altLang="en-US" sz="1400" b="1" dirty="0"/>
              <a:t>グラフ）を解く</a:t>
            </a:r>
            <a:endParaRPr lang="en-US" altLang="ja-JP" sz="1400" b="1" dirty="0"/>
          </a:p>
          <a:p>
            <a:endParaRPr lang="en-US" altLang="ja-JP" sz="1200" b="1" dirty="0"/>
          </a:p>
          <a:p>
            <a:r>
              <a:rPr lang="ja-JP" altLang="en-US" sz="1200" dirty="0"/>
              <a:t>存在しない辺については</a:t>
            </a:r>
            <a:endParaRPr lang="en-US" altLang="ja-JP" sz="1200" dirty="0"/>
          </a:p>
          <a:p>
            <a:r>
              <a:rPr lang="ja-JP" altLang="en-US" sz="1200" dirty="0"/>
              <a:t>距離行列に対応するところで</a:t>
            </a:r>
            <a:r>
              <a:rPr lang="ja-JP" altLang="en-US" sz="1200" b="1" dirty="0"/>
              <a:t>距離行列の最大値</a:t>
            </a:r>
            <a:r>
              <a:rPr lang="ja-JP" altLang="en-US" sz="1200" dirty="0"/>
              <a:t>で書き換える</a:t>
            </a:r>
            <a:endParaRPr lang="en-US" altLang="ja-JP" sz="1200" dirty="0"/>
          </a:p>
          <a:p>
            <a:endParaRPr lang="en-US" altLang="zh-CN" sz="1400" b="1" dirty="0"/>
          </a:p>
          <a:p>
            <a:r>
              <a:rPr lang="ja-JP" altLang="en-US" sz="1200" dirty="0"/>
              <a:t>一つのインスタンス</a:t>
            </a:r>
            <a:r>
              <a:rPr lang="en-US" altLang="ja-JP" sz="1200" dirty="0"/>
              <a:t>10</a:t>
            </a:r>
            <a:r>
              <a:rPr lang="ja-JP" altLang="en-US" sz="1200" dirty="0"/>
              <a:t>回解いて</a:t>
            </a:r>
            <a:endParaRPr lang="en-US" altLang="ja-JP" sz="1200" dirty="0"/>
          </a:p>
          <a:p>
            <a:r>
              <a:rPr lang="ja-JP" altLang="en-US" sz="1200" dirty="0"/>
              <a:t>その内の距離最小値と元の</a:t>
            </a:r>
            <a:r>
              <a:rPr lang="en-US" altLang="ja-JP" sz="1200" dirty="0"/>
              <a:t>TSP</a:t>
            </a:r>
            <a:r>
              <a:rPr lang="ja-JP" altLang="en-US" sz="1200" dirty="0"/>
              <a:t>最適巡回路の距離を比べる</a:t>
            </a:r>
            <a:endParaRPr lang="en-US" altLang="ja-JP" sz="1200" dirty="0"/>
          </a:p>
          <a:p>
            <a:endParaRPr lang="en-US" altLang="zh-CN" sz="1200" dirty="0"/>
          </a:p>
          <a:p>
            <a:r>
              <a:rPr lang="ja-JP" altLang="en-US" sz="1200" b="1" dirty="0"/>
              <a:t>結果：</a:t>
            </a:r>
            <a:endParaRPr lang="en-US" altLang="ja-JP" sz="1200" b="1" dirty="0"/>
          </a:p>
          <a:p>
            <a:r>
              <a:rPr lang="ja-JP" altLang="en-US" sz="1200" dirty="0"/>
              <a:t>全てのインスタンスに対して</a:t>
            </a:r>
            <a:r>
              <a:rPr lang="ja-JP" altLang="en-US" sz="1200" b="1" dirty="0"/>
              <a:t>距離最小値が最適巡回路の距離と一致する</a:t>
            </a:r>
            <a:endParaRPr lang="en-US" altLang="zh-CN" sz="1200" b="1" dirty="0"/>
          </a:p>
        </p:txBody>
      </p:sp>
      <p:sp>
        <p:nvSpPr>
          <p:cNvPr id="12" name="文本框 11">
            <a:extLst>
              <a:ext uri="{FF2B5EF4-FFF2-40B4-BE49-F238E27FC236}">
                <a16:creationId xmlns:a16="http://schemas.microsoft.com/office/drawing/2014/main" id="{4A2CBF28-103C-C363-FCE2-C447FC0ACDB7}"/>
              </a:ext>
            </a:extLst>
          </p:cNvPr>
          <p:cNvSpPr txBox="1"/>
          <p:nvPr/>
        </p:nvSpPr>
        <p:spPr>
          <a:xfrm>
            <a:off x="9333028" y="550879"/>
            <a:ext cx="2573140" cy="307777"/>
          </a:xfrm>
          <a:prstGeom prst="rect">
            <a:avLst/>
          </a:prstGeom>
          <a:noFill/>
          <a:ln>
            <a:solidFill>
              <a:schemeClr val="tx1"/>
            </a:solidFill>
          </a:ln>
        </p:spPr>
        <p:txBody>
          <a:bodyPr wrap="none" rtlCol="0">
            <a:spAutoFit/>
          </a:bodyPr>
          <a:lstStyle/>
          <a:p>
            <a:r>
              <a:rPr lang="en-US" altLang="ja-JP" sz="1400" dirty="0"/>
              <a:t>LKH</a:t>
            </a:r>
            <a:r>
              <a:rPr lang="ja-JP" altLang="en-US" sz="1400" dirty="0"/>
              <a:t>：</a:t>
            </a:r>
            <a:r>
              <a:rPr lang="en-US" altLang="ja-JP" sz="1400" dirty="0"/>
              <a:t>TSP</a:t>
            </a:r>
            <a:r>
              <a:rPr lang="ja-JP" altLang="en-US" sz="1400" dirty="0"/>
              <a:t>問題の専用ソルバー</a:t>
            </a:r>
            <a:endParaRPr lang="zh-CN" altLang="en-US" sz="1400" dirty="0"/>
          </a:p>
        </p:txBody>
      </p:sp>
    </p:spTree>
    <p:extLst>
      <p:ext uri="{BB962C8B-B14F-4D97-AF65-F5344CB8AC3E}">
        <p14:creationId xmlns:p14="http://schemas.microsoft.com/office/powerpoint/2010/main" val="35084729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880514" cy="584775"/>
          </a:xfrm>
          <a:prstGeom prst="rect">
            <a:avLst/>
          </a:prstGeom>
          <a:noFill/>
        </p:spPr>
        <p:txBody>
          <a:bodyPr wrap="square" rtlCol="0">
            <a:spAutoFit/>
          </a:bodyPr>
          <a:lstStyle/>
          <a:p>
            <a:r>
              <a:rPr lang="ja-JP" altLang="en-US" sz="3200" b="1" dirty="0"/>
              <a:t>目的関数の二次項を削減</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14238" y="1108898"/>
            <a:ext cx="7099362" cy="1631216"/>
          </a:xfrm>
          <a:prstGeom prst="rect">
            <a:avLst/>
          </a:prstGeom>
          <a:noFill/>
        </p:spPr>
        <p:txBody>
          <a:bodyPr wrap="square">
            <a:spAutoFit/>
          </a:bodyPr>
          <a:lstStyle/>
          <a:p>
            <a:r>
              <a:rPr lang="ja-JP" altLang="en-US" sz="1600" b="1" dirty="0"/>
              <a:t>目的関数の二次項を削減する</a:t>
            </a:r>
            <a:endParaRPr lang="en-US" altLang="ja-JP" sz="1600" b="1" dirty="0"/>
          </a:p>
          <a:p>
            <a:endParaRPr lang="en-US" altLang="zh-CN" sz="1400" dirty="0"/>
          </a:p>
          <a:p>
            <a:r>
              <a:rPr lang="ja-JP" altLang="en-US" sz="1400" dirty="0"/>
              <a:t>制限されたグラフ</a:t>
            </a:r>
            <a:r>
              <a:rPr lang="en-US" altLang="ja-JP" sz="1400" dirty="0"/>
              <a:t>(seg</a:t>
            </a:r>
            <a:r>
              <a:rPr lang="ja-JP" altLang="en-US" sz="1400" dirty="0"/>
              <a:t>グラフ、</a:t>
            </a:r>
            <a:r>
              <a:rPr lang="en-US" altLang="ja-JP" sz="1400" dirty="0" err="1"/>
              <a:t>nei</a:t>
            </a:r>
            <a:r>
              <a:rPr lang="ja-JP" altLang="en-US" sz="1400" dirty="0"/>
              <a:t>グラフ</a:t>
            </a:r>
            <a:r>
              <a:rPr lang="en-US" altLang="ja-JP" sz="1400" dirty="0"/>
              <a:t>)</a:t>
            </a:r>
            <a:r>
              <a:rPr lang="ja-JP" altLang="en-US" sz="1400" dirty="0"/>
              <a:t>で存在しない辺は考慮しなくても良いことで</a:t>
            </a:r>
            <a:endParaRPr lang="en-US" altLang="ja-JP" sz="1400" dirty="0"/>
          </a:p>
          <a:p>
            <a:r>
              <a:rPr lang="ja-JP" altLang="en-US" sz="1400" dirty="0"/>
              <a:t>元の目的関数の二次項を削減できる</a:t>
            </a:r>
            <a:endParaRPr lang="en-US" altLang="zh-CN" sz="1400" dirty="0"/>
          </a:p>
          <a:p>
            <a:endParaRPr lang="en-US" altLang="zh-CN" sz="1400" dirty="0"/>
          </a:p>
          <a:p>
            <a:r>
              <a:rPr lang="ja-JP" altLang="en-US" sz="1400" dirty="0"/>
              <a:t>例えば：</a:t>
            </a:r>
            <a:endParaRPr lang="en-US" altLang="ja-JP" sz="1400" dirty="0"/>
          </a:p>
          <a:p>
            <a:r>
              <a:rPr lang="ja-JP" altLang="en-US" sz="1400" dirty="0"/>
              <a:t>町五つある</a:t>
            </a:r>
            <a:r>
              <a:rPr lang="en-US" altLang="ja-JP" sz="1400" dirty="0"/>
              <a:t>TSP</a:t>
            </a:r>
            <a:r>
              <a:rPr lang="ja-JP" altLang="en-US" sz="1400" dirty="0"/>
              <a:t>インスタンス</a:t>
            </a:r>
            <a:endParaRPr lang="zh-CN" altLang="en-US" sz="1400" dirty="0"/>
          </a:p>
        </p:txBody>
      </p:sp>
      <p:sp>
        <p:nvSpPr>
          <p:cNvPr id="70" name="文本框 69">
            <a:extLst>
              <a:ext uri="{FF2B5EF4-FFF2-40B4-BE49-F238E27FC236}">
                <a16:creationId xmlns:a16="http://schemas.microsoft.com/office/drawing/2014/main" id="{E3C2251C-E3AD-F55B-DFCB-4AA96C1E0E1B}"/>
              </a:ext>
            </a:extLst>
          </p:cNvPr>
          <p:cNvSpPr txBox="1"/>
          <p:nvPr/>
        </p:nvSpPr>
        <p:spPr>
          <a:xfrm>
            <a:off x="114238" y="3429000"/>
            <a:ext cx="954107" cy="276999"/>
          </a:xfrm>
          <a:prstGeom prst="rect">
            <a:avLst/>
          </a:prstGeom>
          <a:noFill/>
        </p:spPr>
        <p:txBody>
          <a:bodyPr wrap="none" rtlCol="0">
            <a:spAutoFit/>
          </a:bodyPr>
          <a:lstStyle/>
          <a:p>
            <a:r>
              <a:rPr lang="ja-JP" altLang="en-US" sz="1200" dirty="0"/>
              <a:t>完全グラフ</a:t>
            </a:r>
            <a:endParaRPr lang="zh-CN" altLang="en-US" sz="1200"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2887631" y="3433999"/>
            <a:ext cx="1107996" cy="276999"/>
          </a:xfrm>
          <a:prstGeom prst="rect">
            <a:avLst/>
          </a:prstGeom>
          <a:noFill/>
        </p:spPr>
        <p:txBody>
          <a:bodyPr wrap="none" rtlCol="0">
            <a:spAutoFit/>
          </a:bodyPr>
          <a:lstStyle/>
          <a:p>
            <a:r>
              <a:rPr lang="ja-JP" altLang="en-US" sz="1200" dirty="0"/>
              <a:t>元の</a:t>
            </a:r>
            <a:r>
              <a:rPr lang="ja-JP" altLang="en-US" sz="1200" b="1" dirty="0"/>
              <a:t>距離行列</a:t>
            </a:r>
            <a:endParaRPr lang="zh-CN" altLang="en-US" sz="1200" dirty="0"/>
          </a:p>
        </p:txBody>
      </p:sp>
      <p:sp>
        <p:nvSpPr>
          <p:cNvPr id="13" name="箭头: 右 12">
            <a:extLst>
              <a:ext uri="{FF2B5EF4-FFF2-40B4-BE49-F238E27FC236}">
                <a16:creationId xmlns:a16="http://schemas.microsoft.com/office/drawing/2014/main" id="{922D95BC-3FB5-FDBE-E429-81EAF3C59F46}"/>
              </a:ext>
            </a:extLst>
          </p:cNvPr>
          <p:cNvSpPr/>
          <p:nvPr/>
        </p:nvSpPr>
        <p:spPr>
          <a:xfrm>
            <a:off x="3045051" y="3772449"/>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790F8970-20E3-93F1-A84C-809CB729792A}"/>
              </a:ext>
            </a:extLst>
          </p:cNvPr>
          <p:cNvSpPr txBox="1"/>
          <p:nvPr/>
        </p:nvSpPr>
        <p:spPr>
          <a:xfrm>
            <a:off x="6209" y="5474720"/>
            <a:ext cx="954107" cy="461665"/>
          </a:xfrm>
          <a:prstGeom prst="rect">
            <a:avLst/>
          </a:prstGeom>
          <a:noFill/>
        </p:spPr>
        <p:txBody>
          <a:bodyPr wrap="none" rtlCol="0">
            <a:spAutoFit/>
          </a:bodyPr>
          <a:lstStyle/>
          <a:p>
            <a:r>
              <a:rPr lang="ja-JP" altLang="en-US" sz="1200" dirty="0"/>
              <a:t>制限された</a:t>
            </a:r>
            <a:endParaRPr lang="en-US" altLang="ja-JP" sz="1200" dirty="0"/>
          </a:p>
          <a:p>
            <a:r>
              <a:rPr lang="ja-JP" altLang="en-US" sz="1200" dirty="0"/>
              <a:t>グラフ</a:t>
            </a:r>
            <a:endParaRPr lang="zh-CN" altLang="en-US" sz="1200" dirty="0"/>
          </a:p>
        </p:txBody>
      </p:sp>
      <p:sp>
        <p:nvSpPr>
          <p:cNvPr id="33" name="箭头: 右 32">
            <a:extLst>
              <a:ext uri="{FF2B5EF4-FFF2-40B4-BE49-F238E27FC236}">
                <a16:creationId xmlns:a16="http://schemas.microsoft.com/office/drawing/2014/main" id="{D34071C3-38C7-CE9E-0886-70B25A04E267}"/>
              </a:ext>
            </a:extLst>
          </p:cNvPr>
          <p:cNvSpPr/>
          <p:nvPr/>
        </p:nvSpPr>
        <p:spPr>
          <a:xfrm>
            <a:off x="3024751" y="5726107"/>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D2D58B61-7AB1-2037-1B60-9BA020351A17}"/>
              </a:ext>
            </a:extLst>
          </p:cNvPr>
          <p:cNvSpPr txBox="1"/>
          <p:nvPr/>
        </p:nvSpPr>
        <p:spPr>
          <a:xfrm>
            <a:off x="2927585" y="5229424"/>
            <a:ext cx="954107" cy="461665"/>
          </a:xfrm>
          <a:prstGeom prst="rect">
            <a:avLst/>
          </a:prstGeom>
          <a:noFill/>
        </p:spPr>
        <p:txBody>
          <a:bodyPr wrap="none" rtlCol="0">
            <a:spAutoFit/>
          </a:bodyPr>
          <a:lstStyle/>
          <a:p>
            <a:r>
              <a:rPr lang="ja-JP" altLang="en-US" sz="1200" dirty="0"/>
              <a:t>書き換えた</a:t>
            </a:r>
            <a:endParaRPr lang="en-US" altLang="ja-JP" sz="1200" dirty="0"/>
          </a:p>
          <a:p>
            <a:r>
              <a:rPr lang="ja-JP" altLang="en-US" sz="1200" b="1" dirty="0"/>
              <a:t>距離行列</a:t>
            </a:r>
            <a:endParaRPr lang="zh-CN" altLang="en-US" sz="1200" dirty="0"/>
          </a:p>
        </p:txBody>
      </p:sp>
      <p:sp>
        <p:nvSpPr>
          <p:cNvPr id="35" name="文本框 34">
            <a:extLst>
              <a:ext uri="{FF2B5EF4-FFF2-40B4-BE49-F238E27FC236}">
                <a16:creationId xmlns:a16="http://schemas.microsoft.com/office/drawing/2014/main" id="{4731DE62-D6C5-FF6B-93AC-C11E7EA5AEB7}"/>
              </a:ext>
            </a:extLst>
          </p:cNvPr>
          <p:cNvSpPr txBox="1"/>
          <p:nvPr/>
        </p:nvSpPr>
        <p:spPr>
          <a:xfrm>
            <a:off x="7698462" y="1108898"/>
            <a:ext cx="4493538" cy="954107"/>
          </a:xfrm>
          <a:prstGeom prst="rect">
            <a:avLst/>
          </a:prstGeom>
          <a:noFill/>
        </p:spPr>
        <p:txBody>
          <a:bodyPr wrap="none" rtlCol="0">
            <a:spAutoFit/>
          </a:bodyPr>
          <a:lstStyle/>
          <a:p>
            <a:r>
              <a:rPr lang="ja-JP" altLang="en-US" sz="1400" dirty="0"/>
              <a:t>書き換えた距離で</a:t>
            </a:r>
            <a:endParaRPr lang="en-US" altLang="ja-JP" sz="1400" dirty="0"/>
          </a:p>
          <a:p>
            <a:r>
              <a:rPr lang="ja-JP" altLang="en-US" sz="1400" dirty="0"/>
              <a:t>全要素（対角成分は除く）は距離行列の最大値を引く</a:t>
            </a:r>
            <a:endParaRPr lang="en-US" altLang="ja-JP" sz="1400" dirty="0"/>
          </a:p>
          <a:p>
            <a:endParaRPr lang="en-US" altLang="zh-CN" sz="1400" dirty="0"/>
          </a:p>
          <a:p>
            <a:r>
              <a:rPr lang="ja-JP" altLang="en-US" sz="1400" dirty="0"/>
              <a:t>全要素は同一の値を引くと問題は変わらない</a:t>
            </a:r>
            <a:endParaRPr lang="zh-CN" altLang="en-US" sz="1400" dirty="0"/>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41BBC434-C90E-1A9A-D869-DA6BA4DF57B3}"/>
                  </a:ext>
                </a:extLst>
              </p:cNvPr>
              <p:cNvSpPr txBox="1"/>
              <p:nvPr/>
            </p:nvSpPr>
            <p:spPr>
              <a:xfrm>
                <a:off x="7698462" y="4489389"/>
                <a:ext cx="4493538" cy="1403846"/>
              </a:xfrm>
              <a:prstGeom prst="rect">
                <a:avLst/>
              </a:prstGeom>
              <a:noFill/>
            </p:spPr>
            <p:txBody>
              <a:bodyPr wrap="square" rtlCol="0">
                <a:spAutoFit/>
              </a:bodyPr>
              <a:lstStyle/>
              <a:p>
                <a:r>
                  <a:rPr lang="ja-JP" altLang="en-US" sz="1400" dirty="0"/>
                  <a:t>それで，</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2,5</m:t>
                        </m:r>
                      </m:sub>
                    </m:sSub>
                  </m:oMath>
                </a14:m>
                <a:r>
                  <a:rPr lang="ja-JP" altLang="en-US" sz="1400" dirty="0"/>
                  <a:t>と</a:t>
                </a:r>
                <a14:m>
                  <m:oMath xmlns:m="http://schemas.openxmlformats.org/officeDocument/2006/math">
                    <m:sSub>
                      <m:sSubPr>
                        <m:ctrlPr>
                          <a:rPr lang="en-US" altLang="ja-JP" sz="1400" i="1" dirty="0" smtClean="0">
                            <a:latin typeface="Cambria Math" panose="02040503050406030204" pitchFamily="18" charset="0"/>
                          </a:rPr>
                        </m:ctrlPr>
                      </m:sSubPr>
                      <m:e>
                        <m:r>
                          <a:rPr lang="en-US" altLang="ja-JP" sz="1400" b="0" i="1" dirty="0" smtClean="0">
                            <a:latin typeface="Cambria Math" panose="02040503050406030204" pitchFamily="18" charset="0"/>
                          </a:rPr>
                          <m:t>𝑑</m:t>
                        </m:r>
                      </m:e>
                      <m:sub>
                        <m:r>
                          <a:rPr lang="en-US" altLang="ja-JP" sz="1400" b="0" i="1" dirty="0" smtClean="0">
                            <a:latin typeface="Cambria Math" panose="02040503050406030204" pitchFamily="18" charset="0"/>
                          </a:rPr>
                          <m:t>3,5</m:t>
                        </m:r>
                      </m:sub>
                    </m:sSub>
                  </m:oMath>
                </a14:m>
                <a:r>
                  <a:rPr lang="ja-JP" altLang="en-US" sz="1400" dirty="0"/>
                  <a:t>が</a:t>
                </a:r>
                <a14:m>
                  <m:oMath xmlns:m="http://schemas.openxmlformats.org/officeDocument/2006/math">
                    <m:r>
                      <a:rPr lang="en-US" altLang="ja-JP" sz="1400" b="0" i="1" dirty="0" smtClean="0">
                        <a:solidFill>
                          <a:srgbClr val="FF0000"/>
                        </a:solidFill>
                        <a:latin typeface="Cambria Math" panose="02040503050406030204" pitchFamily="18" charset="0"/>
                      </a:rPr>
                      <m:t>0</m:t>
                    </m:r>
                  </m:oMath>
                </a14:m>
                <a:r>
                  <a:rPr lang="ja-JP" altLang="en-US" sz="1400" dirty="0"/>
                  <a:t>になる</a:t>
                </a:r>
                <a:endParaRPr lang="en-US" altLang="ja-JP" sz="1400" dirty="0"/>
              </a:p>
              <a:p>
                <a:endParaRPr lang="en-US" altLang="zh-CN" sz="1400" dirty="0"/>
              </a:p>
              <a:p>
                <a:r>
                  <a:rPr lang="ja-JP" altLang="en-US" sz="1400" dirty="0"/>
                  <a:t>目的関数で</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1,3</m:t>
                        </m:r>
                      </m:sub>
                    </m:sSub>
                  </m:oMath>
                </a14:m>
                <a:r>
                  <a:rPr lang="ja-JP" altLang="en-US" sz="1400" dirty="0"/>
                  <a:t>と</a:t>
                </a:r>
                <a14:m>
                  <m:oMath xmlns:m="http://schemas.openxmlformats.org/officeDocument/2006/math">
                    <m:sSub>
                      <m:sSubPr>
                        <m:ctrlPr>
                          <a:rPr lang="en-US" altLang="ja-JP" sz="1400" i="1" dirty="0" smtClean="0">
                            <a:latin typeface="Cambria Math" panose="02040503050406030204" pitchFamily="18" charset="0"/>
                          </a:rPr>
                        </m:ctrlPr>
                      </m:sSubPr>
                      <m:e>
                        <m:r>
                          <a:rPr lang="en-US" altLang="ja-JP" sz="1400" b="0" i="1" dirty="0" smtClean="0">
                            <a:latin typeface="Cambria Math" panose="02040503050406030204" pitchFamily="18" charset="0"/>
                          </a:rPr>
                          <m:t>𝑑</m:t>
                        </m:r>
                      </m:e>
                      <m:sub>
                        <m:r>
                          <a:rPr lang="en-US" altLang="ja-JP" sz="1400" b="0" i="1" dirty="0" smtClean="0">
                            <a:latin typeface="Cambria Math" panose="02040503050406030204" pitchFamily="18" charset="0"/>
                          </a:rPr>
                          <m:t>2,4</m:t>
                        </m:r>
                      </m:sub>
                    </m:sSub>
                  </m:oMath>
                </a14:m>
                <a:r>
                  <a:rPr lang="ja-JP" altLang="en-US" sz="1400" dirty="0"/>
                  <a:t>関連する二次項は全部</a:t>
                </a:r>
                <a14:m>
                  <m:oMath xmlns:m="http://schemas.openxmlformats.org/officeDocument/2006/math">
                    <m:r>
                      <a:rPr lang="en-US" altLang="ja-JP" sz="1400" b="0" i="1" smtClean="0">
                        <a:latin typeface="Cambria Math" panose="02040503050406030204" pitchFamily="18" charset="0"/>
                      </a:rPr>
                      <m:t>0</m:t>
                    </m:r>
                  </m:oMath>
                </a14:m>
                <a:r>
                  <a:rPr lang="ja-JP" altLang="en-US" sz="1400" dirty="0"/>
                  <a:t>になることで目的関数の二次項が削減できる</a:t>
                </a:r>
                <a:endParaRPr lang="en-US" altLang="ja-JP" sz="1400" dirty="0"/>
              </a:p>
              <a:p>
                <a:endParaRPr lang="en-US" altLang="zh-CN" sz="1400" dirty="0"/>
              </a:p>
              <a:p>
                <a:r>
                  <a:rPr lang="ja-JP" altLang="en-US" sz="1400" dirty="0"/>
                  <a:t>このインスタンスで二次項が</a:t>
                </a:r>
                <a14:m>
                  <m:oMath xmlns:m="http://schemas.openxmlformats.org/officeDocument/2006/math">
                    <m:r>
                      <a:rPr lang="en-US" altLang="ja-JP" sz="1400" i="1" dirty="0" smtClean="0">
                        <a:latin typeface="Cambria Math" panose="02040503050406030204" pitchFamily="18" charset="0"/>
                      </a:rPr>
                      <m:t>20</m:t>
                    </m:r>
                  </m:oMath>
                </a14:m>
                <a:r>
                  <a:rPr lang="ja-JP" altLang="en-US" sz="1400" dirty="0"/>
                  <a:t>個削減できる</a:t>
                </a:r>
                <a:endParaRPr lang="zh-CN" altLang="en-US" sz="1400" dirty="0"/>
              </a:p>
            </p:txBody>
          </p:sp>
        </mc:Choice>
        <mc:Fallback xmlns="">
          <p:sp>
            <p:nvSpPr>
              <p:cNvPr id="39" name="文本框 38">
                <a:extLst>
                  <a:ext uri="{FF2B5EF4-FFF2-40B4-BE49-F238E27FC236}">
                    <a16:creationId xmlns:a16="http://schemas.microsoft.com/office/drawing/2014/main" id="{41BBC434-C90E-1A9A-D869-DA6BA4DF57B3}"/>
                  </a:ext>
                </a:extLst>
              </p:cNvPr>
              <p:cNvSpPr txBox="1">
                <a:spLocks noRot="1" noChangeAspect="1" noMove="1" noResize="1" noEditPoints="1" noAdjustHandles="1" noChangeArrowheads="1" noChangeShapeType="1" noTextEdit="1"/>
              </p:cNvSpPr>
              <p:nvPr/>
            </p:nvSpPr>
            <p:spPr>
              <a:xfrm>
                <a:off x="7698462" y="4489389"/>
                <a:ext cx="4493538" cy="1403846"/>
              </a:xfrm>
              <a:prstGeom prst="rect">
                <a:avLst/>
              </a:prstGeom>
              <a:blipFill>
                <a:blip r:embed="rId2"/>
                <a:stretch>
                  <a:fillRect l="-407" b="-3463"/>
                </a:stretch>
              </a:blipFill>
            </p:spPr>
            <p:txBody>
              <a:bodyPr/>
              <a:lstStyle/>
              <a:p>
                <a:r>
                  <a:rPr lang="zh-CN" altLang="en-US">
                    <a:noFill/>
                  </a:rPr>
                  <a:t> </a:t>
                </a:r>
              </a:p>
            </p:txBody>
          </p:sp>
        </mc:Fallback>
      </mc:AlternateContent>
      <p:graphicFrame>
        <p:nvGraphicFramePr>
          <p:cNvPr id="4" name="表格 3">
            <a:extLst>
              <a:ext uri="{FF2B5EF4-FFF2-40B4-BE49-F238E27FC236}">
                <a16:creationId xmlns:a16="http://schemas.microsoft.com/office/drawing/2014/main" id="{1827572E-88D4-3F8D-0659-6E38FE51EF00}"/>
              </a:ext>
            </a:extLst>
          </p:cNvPr>
          <p:cNvGraphicFramePr>
            <a:graphicFrameLocks noGrp="1"/>
          </p:cNvGraphicFramePr>
          <p:nvPr>
            <p:extLst>
              <p:ext uri="{D42A27DB-BD31-4B8C-83A1-F6EECF244321}">
                <p14:modId xmlns:p14="http://schemas.microsoft.com/office/powerpoint/2010/main" val="4120197822"/>
              </p:ext>
            </p:extLst>
          </p:nvPr>
        </p:nvGraphicFramePr>
        <p:xfrm>
          <a:off x="4114800" y="2063005"/>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1</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6</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0" name="表格 9">
            <a:extLst>
              <a:ext uri="{FF2B5EF4-FFF2-40B4-BE49-F238E27FC236}">
                <a16:creationId xmlns:a16="http://schemas.microsoft.com/office/drawing/2014/main" id="{3673C25A-1F49-B34E-4F6B-AD21A2B37F88}"/>
              </a:ext>
            </a:extLst>
          </p:cNvPr>
          <p:cNvGraphicFramePr>
            <a:graphicFrameLocks noGrp="1"/>
          </p:cNvGraphicFramePr>
          <p:nvPr>
            <p:extLst>
              <p:ext uri="{D42A27DB-BD31-4B8C-83A1-F6EECF244321}">
                <p14:modId xmlns:p14="http://schemas.microsoft.com/office/powerpoint/2010/main" val="203223684"/>
              </p:ext>
            </p:extLst>
          </p:nvPr>
        </p:nvGraphicFramePr>
        <p:xfrm>
          <a:off x="4114800" y="4431891"/>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1</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37" name="组合 36">
            <a:extLst>
              <a:ext uri="{FF2B5EF4-FFF2-40B4-BE49-F238E27FC236}">
                <a16:creationId xmlns:a16="http://schemas.microsoft.com/office/drawing/2014/main" id="{007FE94F-1CE4-AF83-D90C-9BD9F65954B5}"/>
              </a:ext>
            </a:extLst>
          </p:cNvPr>
          <p:cNvGrpSpPr/>
          <p:nvPr/>
        </p:nvGrpSpPr>
        <p:grpSpPr>
          <a:xfrm>
            <a:off x="1189148" y="3161644"/>
            <a:ext cx="1488199" cy="1221609"/>
            <a:chOff x="886691" y="3441643"/>
            <a:chExt cx="1907308" cy="1565640"/>
          </a:xfrm>
        </p:grpSpPr>
        <p:sp>
          <p:nvSpPr>
            <p:cNvPr id="38" name="椭圆 37">
              <a:extLst>
                <a:ext uri="{FF2B5EF4-FFF2-40B4-BE49-F238E27FC236}">
                  <a16:creationId xmlns:a16="http://schemas.microsoft.com/office/drawing/2014/main" id="{0E191666-C692-78D1-DEDE-68DB6814C113}"/>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1" name="椭圆 40">
              <a:extLst>
                <a:ext uri="{FF2B5EF4-FFF2-40B4-BE49-F238E27FC236}">
                  <a16:creationId xmlns:a16="http://schemas.microsoft.com/office/drawing/2014/main" id="{1F8E53B5-9873-0E77-5B09-B575853D6CA2}"/>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42" name="椭圆 41">
              <a:extLst>
                <a:ext uri="{FF2B5EF4-FFF2-40B4-BE49-F238E27FC236}">
                  <a16:creationId xmlns:a16="http://schemas.microsoft.com/office/drawing/2014/main" id="{6D479263-FC92-C4B4-2308-0786CBA52059}"/>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43" name="椭圆 42">
              <a:extLst>
                <a:ext uri="{FF2B5EF4-FFF2-40B4-BE49-F238E27FC236}">
                  <a16:creationId xmlns:a16="http://schemas.microsoft.com/office/drawing/2014/main" id="{176DDBCF-BD69-435E-8641-C6F7EC00D631}"/>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44" name="椭圆 43">
              <a:extLst>
                <a:ext uri="{FF2B5EF4-FFF2-40B4-BE49-F238E27FC236}">
                  <a16:creationId xmlns:a16="http://schemas.microsoft.com/office/drawing/2014/main" id="{4757272B-0EEF-42BA-A994-A0542F9BFB2F}"/>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45" name="直接连接符 44">
              <a:extLst>
                <a:ext uri="{FF2B5EF4-FFF2-40B4-BE49-F238E27FC236}">
                  <a16:creationId xmlns:a16="http://schemas.microsoft.com/office/drawing/2014/main" id="{CFADEB3C-0D4C-F954-3D4C-14D73E9E3627}"/>
                </a:ext>
              </a:extLst>
            </p:cNvPr>
            <p:cNvCxnSpPr>
              <a:cxnSpLocks/>
              <a:stCxn id="38" idx="5"/>
              <a:endCxn id="42"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29B97A75-6398-CD15-3B37-5CF355D249CA}"/>
                </a:ext>
              </a:extLst>
            </p:cNvPr>
            <p:cNvCxnSpPr>
              <a:stCxn id="38" idx="5"/>
              <a:endCxn id="43"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738F6C1E-41E0-4DE4-120C-FD96F621359F}"/>
                </a:ext>
              </a:extLst>
            </p:cNvPr>
            <p:cNvCxnSpPr>
              <a:stCxn id="38" idx="5"/>
              <a:endCxn id="41"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直接连接符 47">
              <a:extLst>
                <a:ext uri="{FF2B5EF4-FFF2-40B4-BE49-F238E27FC236}">
                  <a16:creationId xmlns:a16="http://schemas.microsoft.com/office/drawing/2014/main" id="{E63B5AB7-DE05-F1B9-2ABA-9569B94B074D}"/>
                </a:ext>
              </a:extLst>
            </p:cNvPr>
            <p:cNvCxnSpPr>
              <a:stCxn id="38" idx="5"/>
              <a:endCxn id="44"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0158FBCD-9E09-2134-76F8-D2E4C87CB39F}"/>
                </a:ext>
              </a:extLst>
            </p:cNvPr>
            <p:cNvCxnSpPr>
              <a:stCxn id="42" idx="3"/>
              <a:endCxn id="43"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4DFB6016-553F-A3C1-C77F-E7BB0653790E}"/>
                </a:ext>
              </a:extLst>
            </p:cNvPr>
            <p:cNvCxnSpPr>
              <a:stCxn id="42" idx="3"/>
              <a:endCxn id="41"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2B21FE25-6220-1819-4028-A0D125F09364}"/>
                </a:ext>
              </a:extLst>
            </p:cNvPr>
            <p:cNvCxnSpPr>
              <a:stCxn id="42" idx="3"/>
              <a:endCxn id="44"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BAD3ADDB-14B9-E11B-2F46-CB299B1C37A2}"/>
                </a:ext>
              </a:extLst>
            </p:cNvPr>
            <p:cNvCxnSpPr>
              <a:stCxn id="43" idx="1"/>
              <a:endCxn id="41"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50368C3-901B-A47F-BF78-FDD0DFB13844}"/>
                </a:ext>
              </a:extLst>
            </p:cNvPr>
            <p:cNvCxnSpPr>
              <a:stCxn id="43" idx="1"/>
              <a:endCxn id="44"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5875000E-5C9A-DB63-724D-5B56ECE2B0FD}"/>
                </a:ext>
              </a:extLst>
            </p:cNvPr>
            <p:cNvCxnSpPr>
              <a:stCxn id="41" idx="0"/>
              <a:endCxn id="44"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55" name="组合 54">
            <a:extLst>
              <a:ext uri="{FF2B5EF4-FFF2-40B4-BE49-F238E27FC236}">
                <a16:creationId xmlns:a16="http://schemas.microsoft.com/office/drawing/2014/main" id="{47F338DE-A585-70A8-35E4-5DAD26D5FE35}"/>
              </a:ext>
            </a:extLst>
          </p:cNvPr>
          <p:cNvGrpSpPr/>
          <p:nvPr/>
        </p:nvGrpSpPr>
        <p:grpSpPr>
          <a:xfrm>
            <a:off x="1151268" y="4977424"/>
            <a:ext cx="1488199" cy="1221609"/>
            <a:chOff x="886691" y="3441643"/>
            <a:chExt cx="1907308" cy="1565640"/>
          </a:xfrm>
        </p:grpSpPr>
        <p:sp>
          <p:nvSpPr>
            <p:cNvPr id="56" name="椭圆 55">
              <a:extLst>
                <a:ext uri="{FF2B5EF4-FFF2-40B4-BE49-F238E27FC236}">
                  <a16:creationId xmlns:a16="http://schemas.microsoft.com/office/drawing/2014/main" id="{222C9371-ECA0-4629-91B4-746BE8CAD923}"/>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57" name="椭圆 56">
              <a:extLst>
                <a:ext uri="{FF2B5EF4-FFF2-40B4-BE49-F238E27FC236}">
                  <a16:creationId xmlns:a16="http://schemas.microsoft.com/office/drawing/2014/main" id="{ACBD1916-4F52-A872-B243-389F983D18CD}"/>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58" name="椭圆 57">
              <a:extLst>
                <a:ext uri="{FF2B5EF4-FFF2-40B4-BE49-F238E27FC236}">
                  <a16:creationId xmlns:a16="http://schemas.microsoft.com/office/drawing/2014/main" id="{BDC4B5CF-DA29-BE26-633F-4A12ACB7C9E6}"/>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59" name="椭圆 58">
              <a:extLst>
                <a:ext uri="{FF2B5EF4-FFF2-40B4-BE49-F238E27FC236}">
                  <a16:creationId xmlns:a16="http://schemas.microsoft.com/office/drawing/2014/main" id="{D7FF636D-BE00-2052-17A6-EE9D5D140684}"/>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60" name="椭圆 59">
              <a:extLst>
                <a:ext uri="{FF2B5EF4-FFF2-40B4-BE49-F238E27FC236}">
                  <a16:creationId xmlns:a16="http://schemas.microsoft.com/office/drawing/2014/main" id="{148A6C40-4DAA-0C5D-ED0F-03A1036F0BDA}"/>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61" name="直接连接符 60">
              <a:extLst>
                <a:ext uri="{FF2B5EF4-FFF2-40B4-BE49-F238E27FC236}">
                  <a16:creationId xmlns:a16="http://schemas.microsoft.com/office/drawing/2014/main" id="{B2FD5DBD-B3ED-9CCA-83F2-AF7C6D389825}"/>
                </a:ext>
              </a:extLst>
            </p:cNvPr>
            <p:cNvCxnSpPr>
              <a:cxnSpLocks/>
              <a:stCxn id="56" idx="5"/>
              <a:endCxn id="58"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A3622B53-26A3-1BC4-E58B-2AF658482915}"/>
                </a:ext>
              </a:extLst>
            </p:cNvPr>
            <p:cNvCxnSpPr>
              <a:stCxn id="56" idx="5"/>
              <a:endCxn id="59"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EEC8C52F-AF6D-443D-3FBA-C24451A89793}"/>
                </a:ext>
              </a:extLst>
            </p:cNvPr>
            <p:cNvCxnSpPr>
              <a:stCxn id="56" idx="5"/>
              <a:endCxn id="57"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1090F89D-F998-4A48-9904-AD09A3284149}"/>
                </a:ext>
              </a:extLst>
            </p:cNvPr>
            <p:cNvCxnSpPr>
              <a:stCxn id="56" idx="5"/>
              <a:endCxn id="60"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AE72C906-ED0B-91A0-115A-7658F9E91B80}"/>
                </a:ext>
              </a:extLst>
            </p:cNvPr>
            <p:cNvCxnSpPr>
              <a:stCxn id="58" idx="3"/>
              <a:endCxn id="59"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8047479D-A988-04E8-D09C-BE3A9CE51B77}"/>
                </a:ext>
              </a:extLst>
            </p:cNvPr>
            <p:cNvCxnSpPr>
              <a:stCxn id="58" idx="3"/>
              <a:endCxn id="57"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C5FF0C01-022B-8869-F0A1-ACCF82679407}"/>
                </a:ext>
              </a:extLst>
            </p:cNvPr>
            <p:cNvCxnSpPr>
              <a:stCxn id="58" idx="3"/>
              <a:endCxn id="60" idx="7"/>
            </p:cNvCxnSpPr>
            <p:nvPr/>
          </p:nvCxnSpPr>
          <p:spPr>
            <a:xfrm flipH="1">
              <a:off x="1154737" y="3820717"/>
              <a:ext cx="1103170" cy="361953"/>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ECDA227F-215A-31B7-8606-B06A159DE7BB}"/>
                </a:ext>
              </a:extLst>
            </p:cNvPr>
            <p:cNvCxnSpPr>
              <a:stCxn id="59" idx="1"/>
              <a:endCxn id="57"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EFBC8089-978F-DB60-0796-8B89553C6C61}"/>
                </a:ext>
              </a:extLst>
            </p:cNvPr>
            <p:cNvCxnSpPr>
              <a:stCxn id="59" idx="1"/>
              <a:endCxn id="60" idx="7"/>
            </p:cNvCxnSpPr>
            <p:nvPr/>
          </p:nvCxnSpPr>
          <p:spPr>
            <a:xfrm flipH="1" flipV="1">
              <a:off x="1154737" y="4182670"/>
              <a:ext cx="1371216" cy="445539"/>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F1D3C7B7-3A24-CE3F-5DD4-8B6C8DA182FA}"/>
                </a:ext>
              </a:extLst>
            </p:cNvPr>
            <p:cNvCxnSpPr>
              <a:stCxn id="57" idx="0"/>
              <a:endCxn id="60"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aphicFrame>
        <p:nvGraphicFramePr>
          <p:cNvPr id="72" name="表格 71">
            <a:extLst>
              <a:ext uri="{FF2B5EF4-FFF2-40B4-BE49-F238E27FC236}">
                <a16:creationId xmlns:a16="http://schemas.microsoft.com/office/drawing/2014/main" id="{8AEA987D-D929-2BEF-5BEA-4383B8030E67}"/>
              </a:ext>
            </a:extLst>
          </p:cNvPr>
          <p:cNvGraphicFramePr>
            <a:graphicFrameLocks noGrp="1"/>
          </p:cNvGraphicFramePr>
          <p:nvPr>
            <p:extLst>
              <p:ext uri="{D42A27DB-BD31-4B8C-83A1-F6EECF244321}">
                <p14:modId xmlns:p14="http://schemas.microsoft.com/office/powerpoint/2010/main" val="164685627"/>
              </p:ext>
            </p:extLst>
          </p:nvPr>
        </p:nvGraphicFramePr>
        <p:xfrm>
          <a:off x="8335556" y="2096349"/>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-6</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0</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0</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spTree>
    <p:extLst>
      <p:ext uri="{BB962C8B-B14F-4D97-AF65-F5344CB8AC3E}">
        <p14:creationId xmlns:p14="http://schemas.microsoft.com/office/powerpoint/2010/main" val="6209498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880514" cy="584775"/>
          </a:xfrm>
          <a:prstGeom prst="rect">
            <a:avLst/>
          </a:prstGeom>
          <a:noFill/>
        </p:spPr>
        <p:txBody>
          <a:bodyPr wrap="square" rtlCol="0">
            <a:spAutoFit/>
          </a:bodyPr>
          <a:lstStyle/>
          <a:p>
            <a:r>
              <a:rPr lang="ja-JP" altLang="en-US" sz="3200" b="1" dirty="0"/>
              <a:t>目的関数の二次項を削減</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B47FB24-F3A2-94B3-CAC2-6E0F4AB32723}"/>
                  </a:ext>
                </a:extLst>
              </p:cNvPr>
              <p:cNvSpPr txBox="1"/>
              <p:nvPr/>
            </p:nvSpPr>
            <p:spPr>
              <a:xfrm>
                <a:off x="301085" y="1214517"/>
                <a:ext cx="6275205" cy="1142749"/>
              </a:xfrm>
              <a:prstGeom prst="rect">
                <a:avLst/>
              </a:prstGeom>
              <a:noFill/>
            </p:spPr>
            <p:txBody>
              <a:bodyPr wrap="square">
                <a:spAutoFit/>
              </a:bodyPr>
              <a:lstStyle/>
              <a:p>
                <a:r>
                  <a:rPr lang="ja-JP" altLang="en-US" sz="1400" b="1" dirty="0"/>
                  <a:t>目的関数の二次項の削減率</a:t>
                </a:r>
                <a:endParaRPr lang="en-US" altLang="ja-JP" sz="1400" b="1" dirty="0"/>
              </a:p>
              <a:p>
                <a:endParaRPr lang="en-US" altLang="zh-CN" sz="1200" dirty="0"/>
              </a:p>
              <a:p>
                <a:r>
                  <a:rPr lang="ja-JP" altLang="en-US" sz="1600" dirty="0"/>
                  <a:t>削減率 </a:t>
                </a:r>
                <a:r>
                  <a:rPr lang="en-US" altLang="ja-JP" sz="1600" dirty="0"/>
                  <a:t>= </a:t>
                </a:r>
                <a14:m>
                  <m:oMath xmlns:m="http://schemas.openxmlformats.org/officeDocument/2006/math">
                    <m:f>
                      <m:fPr>
                        <m:ctrlPr>
                          <a:rPr lang="en-US" altLang="ja-JP" sz="1600" i="1" smtClean="0">
                            <a:latin typeface="Cambria Math" panose="02040503050406030204" pitchFamily="18" charset="0"/>
                          </a:rPr>
                        </m:ctrlPr>
                      </m:fPr>
                      <m:num>
                        <m:r>
                          <a:rPr lang="ja-JP" altLang="en-US" sz="1600" i="1">
                            <a:latin typeface="Cambria Math" panose="02040503050406030204" pitchFamily="18" charset="0"/>
                          </a:rPr>
                          <m:t>制限された</m:t>
                        </m:r>
                        <m:r>
                          <a:rPr lang="ja-JP" altLang="en-US" sz="1600" i="1" smtClean="0">
                            <a:latin typeface="Cambria Math" panose="02040503050406030204" pitchFamily="18" charset="0"/>
                          </a:rPr>
                          <m:t>グラフ</m:t>
                        </m:r>
                        <m:r>
                          <a:rPr lang="ja-JP" altLang="en-US" sz="1600" i="1">
                            <a:latin typeface="Cambria Math" panose="02040503050406030204" pitchFamily="18" charset="0"/>
                          </a:rPr>
                          <m:t>で</m:t>
                        </m:r>
                        <m:r>
                          <a:rPr lang="ja-JP" altLang="en-US" sz="1600" i="1" smtClean="0">
                            <a:latin typeface="Cambria Math" panose="02040503050406030204" pitchFamily="18" charset="0"/>
                          </a:rPr>
                          <m:t>削減できる二次項数</m:t>
                        </m:r>
                      </m:num>
                      <m:den>
                        <m:r>
                          <a:rPr lang="ja-JP" altLang="en-US" sz="1600" i="1">
                            <a:latin typeface="Cambria Math" panose="02040503050406030204" pitchFamily="18" charset="0"/>
                          </a:rPr>
                          <m:t>元の</m:t>
                        </m:r>
                        <m:r>
                          <a:rPr lang="ja-JP" altLang="en-US" sz="1600" i="1" smtClean="0">
                            <a:latin typeface="Cambria Math" panose="02040503050406030204" pitchFamily="18" charset="0"/>
                          </a:rPr>
                          <m:t>目的関数</m:t>
                        </m:r>
                        <m:r>
                          <a:rPr lang="ja-JP" altLang="en-US" sz="1600" i="1">
                            <a:latin typeface="Cambria Math" panose="02040503050406030204" pitchFamily="18" charset="0"/>
                          </a:rPr>
                          <m:t>の二次項</m:t>
                        </m:r>
                        <m:r>
                          <a:rPr lang="ja-JP" altLang="en-US" sz="1600" i="1" smtClean="0">
                            <a:latin typeface="Cambria Math" panose="02040503050406030204" pitchFamily="18" charset="0"/>
                          </a:rPr>
                          <m:t>数</m:t>
                        </m:r>
                      </m:den>
                    </m:f>
                    <m:r>
                      <a:rPr lang="en-US" altLang="ja-JP" sz="1600" i="1">
                        <a:latin typeface="Cambria Math" panose="02040503050406030204" pitchFamily="18" charset="0"/>
                        <a:ea typeface="Cambria Math" panose="02040503050406030204" pitchFamily="18" charset="0"/>
                      </a:rPr>
                      <m:t>×</m:t>
                    </m:r>
                    <m:r>
                      <a:rPr lang="en-US" altLang="ja-JP" sz="1600" b="0" i="1" smtClean="0">
                        <a:latin typeface="Cambria Math" panose="02040503050406030204" pitchFamily="18" charset="0"/>
                        <a:ea typeface="Cambria Math" panose="02040503050406030204" pitchFamily="18" charset="0"/>
                      </a:rPr>
                      <m:t>100%</m:t>
                    </m:r>
                  </m:oMath>
                </a14:m>
                <a:endParaRPr lang="en-US" altLang="zh-CN" sz="1200" dirty="0"/>
              </a:p>
              <a:p>
                <a:endParaRPr lang="en-US" altLang="zh-CN" sz="1200" dirty="0"/>
              </a:p>
            </p:txBody>
          </p:sp>
        </mc:Choice>
        <mc:Fallback xmlns="">
          <p:sp>
            <p:nvSpPr>
              <p:cNvPr id="5" name="文本框 4">
                <a:extLst>
                  <a:ext uri="{FF2B5EF4-FFF2-40B4-BE49-F238E27FC236}">
                    <a16:creationId xmlns:a16="http://schemas.microsoft.com/office/drawing/2014/main" id="{CB47FB24-F3A2-94B3-CAC2-6E0F4AB32723}"/>
                  </a:ext>
                </a:extLst>
              </p:cNvPr>
              <p:cNvSpPr txBox="1">
                <a:spLocks noRot="1" noChangeAspect="1" noMove="1" noResize="1" noEditPoints="1" noAdjustHandles="1" noChangeArrowheads="1" noChangeShapeType="1" noTextEdit="1"/>
              </p:cNvSpPr>
              <p:nvPr/>
            </p:nvSpPr>
            <p:spPr>
              <a:xfrm>
                <a:off x="301085" y="1214517"/>
                <a:ext cx="6275205" cy="1142749"/>
              </a:xfrm>
              <a:prstGeom prst="rect">
                <a:avLst/>
              </a:prstGeom>
              <a:blipFill>
                <a:blip r:embed="rId3"/>
                <a:stretch>
                  <a:fillRect l="-485" t="-1064"/>
                </a:stretch>
              </a:blipFill>
            </p:spPr>
            <p:txBody>
              <a:bodyPr/>
              <a:lstStyle/>
              <a:p>
                <a:r>
                  <a:rPr lang="zh-CN" altLang="en-US">
                    <a:noFill/>
                  </a:rPr>
                  <a:t> </a:t>
                </a:r>
              </a:p>
            </p:txBody>
          </p:sp>
        </mc:Fallback>
      </mc:AlternateContent>
      <p:graphicFrame>
        <p:nvGraphicFramePr>
          <p:cNvPr id="4" name="图表 3">
            <a:extLst>
              <a:ext uri="{FF2B5EF4-FFF2-40B4-BE49-F238E27FC236}">
                <a16:creationId xmlns:a16="http://schemas.microsoft.com/office/drawing/2014/main" id="{DB073B0A-6817-E86E-65DE-AEC9C78516ED}"/>
              </a:ext>
            </a:extLst>
          </p:cNvPr>
          <p:cNvGraphicFramePr>
            <a:graphicFrameLocks/>
          </p:cNvGraphicFramePr>
          <p:nvPr>
            <p:extLst>
              <p:ext uri="{D42A27DB-BD31-4B8C-83A1-F6EECF244321}">
                <p14:modId xmlns:p14="http://schemas.microsoft.com/office/powerpoint/2010/main" val="807368219"/>
              </p:ext>
            </p:extLst>
          </p:nvPr>
        </p:nvGraphicFramePr>
        <p:xfrm>
          <a:off x="337127" y="2913506"/>
          <a:ext cx="5976736" cy="3503769"/>
        </p:xfrm>
        <a:graphic>
          <a:graphicData uri="http://schemas.openxmlformats.org/drawingml/2006/chart">
            <c:chart xmlns:c="http://schemas.openxmlformats.org/drawingml/2006/chart" xmlns:r="http://schemas.openxmlformats.org/officeDocument/2006/relationships" r:id="rId4"/>
          </a:graphicData>
        </a:graphic>
      </p:graphicFrame>
      <p:sp>
        <p:nvSpPr>
          <p:cNvPr id="10" name="文本框 9">
            <a:extLst>
              <a:ext uri="{FF2B5EF4-FFF2-40B4-BE49-F238E27FC236}">
                <a16:creationId xmlns:a16="http://schemas.microsoft.com/office/drawing/2014/main" id="{0590215E-4172-103F-3036-BC1C7A1A1A69}"/>
              </a:ext>
            </a:extLst>
          </p:cNvPr>
          <p:cNvSpPr txBox="1"/>
          <p:nvPr/>
        </p:nvSpPr>
        <p:spPr>
          <a:xfrm>
            <a:off x="337127" y="2531196"/>
            <a:ext cx="3467616" cy="338554"/>
          </a:xfrm>
          <a:prstGeom prst="rect">
            <a:avLst/>
          </a:prstGeom>
          <a:noFill/>
        </p:spPr>
        <p:txBody>
          <a:bodyPr wrap="none" rtlCol="0">
            <a:spAutoFit/>
          </a:bodyPr>
          <a:lstStyle/>
          <a:p>
            <a:r>
              <a:rPr lang="ja-JP" altLang="en-US" sz="1600" dirty="0"/>
              <a:t>二つの提案手法の二次項数の削減率</a:t>
            </a:r>
            <a:endParaRPr lang="zh-CN" altLang="en-US" sz="1600" dirty="0"/>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DFD489FE-4A36-A270-C815-2E996D11FC7A}"/>
                  </a:ext>
                </a:extLst>
              </p:cNvPr>
              <p:cNvSpPr txBox="1"/>
              <p:nvPr/>
            </p:nvSpPr>
            <p:spPr>
              <a:xfrm>
                <a:off x="6313863" y="1425125"/>
                <a:ext cx="5976736" cy="2554545"/>
              </a:xfrm>
              <a:prstGeom prst="rect">
                <a:avLst/>
              </a:prstGeom>
              <a:noFill/>
            </p:spPr>
            <p:txBody>
              <a:bodyPr wrap="square" rtlCol="0">
                <a:spAutoFit/>
              </a:bodyPr>
              <a:lstStyle/>
              <a:p>
                <a:r>
                  <a:rPr lang="ja-JP" altLang="en-US" sz="1600" dirty="0"/>
                  <a:t>総</a:t>
                </a:r>
                <a:r>
                  <a:rPr lang="en-US" altLang="ja-JP" sz="1600" dirty="0"/>
                  <a:t>196</a:t>
                </a:r>
                <a:r>
                  <a:rPr lang="ja-JP" altLang="en-US" sz="1600" dirty="0"/>
                  <a:t>個のインスタンスで</a:t>
                </a:r>
                <a:endParaRPr lang="en-US" altLang="ja-JP" sz="1600" dirty="0"/>
              </a:p>
              <a:p>
                <a:r>
                  <a:rPr lang="en-US" altLang="ja-JP" sz="1600" dirty="0"/>
                  <a:t>seg</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68.59</m:t>
                    </m:r>
                    <m:r>
                      <a:rPr lang="ja-JP" altLang="en-US" sz="1600" i="1" dirty="0">
                        <a:latin typeface="Cambria Math" panose="02040503050406030204" pitchFamily="18" charset="0"/>
                      </a:rPr>
                      <m:t>％</m:t>
                    </m:r>
                  </m:oMath>
                </a14:m>
                <a:endParaRPr lang="en-US" altLang="ja-JP" sz="1600" dirty="0"/>
              </a:p>
              <a:p>
                <a:r>
                  <a:rPr lang="en-US" altLang="ja-JP" sz="1600" dirty="0" err="1"/>
                  <a:t>nei</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56.58</m:t>
                    </m:r>
                    <m:r>
                      <a:rPr lang="ja-JP" altLang="en-US" sz="1600" i="1" dirty="0">
                        <a:latin typeface="Cambria Math" panose="02040503050406030204" pitchFamily="18" charset="0"/>
                      </a:rPr>
                      <m:t>％</m:t>
                    </m:r>
                  </m:oMath>
                </a14:m>
                <a:endParaRPr lang="en-US" altLang="ja-JP" sz="1600" dirty="0"/>
              </a:p>
              <a:p>
                <a:endParaRPr lang="en-US" altLang="ja-JP" sz="1600" dirty="0"/>
              </a:p>
              <a:p>
                <a:r>
                  <a:rPr lang="en-US" altLang="ja-JP" sz="1600" dirty="0"/>
                  <a:t>seg</a:t>
                </a:r>
                <a:r>
                  <a:rPr lang="ja-JP" altLang="en-US" sz="1600" dirty="0"/>
                  <a:t>グラフの辺の個数は</a:t>
                </a:r>
                <a:r>
                  <a:rPr lang="en-US" altLang="ja-JP" sz="1600" dirty="0" err="1"/>
                  <a:t>nei</a:t>
                </a:r>
                <a:r>
                  <a:rPr lang="ja-JP" altLang="en-US" sz="1600" dirty="0"/>
                  <a:t>グラフの辺の個数より少ないから</a:t>
                </a:r>
                <a:endParaRPr lang="en-US" altLang="ja-JP" sz="1600" dirty="0"/>
              </a:p>
              <a:p>
                <a:r>
                  <a:rPr lang="en-US" altLang="ja-JP" sz="1600" dirty="0"/>
                  <a:t>seg</a:t>
                </a:r>
                <a:r>
                  <a:rPr lang="ja-JP" altLang="en-US" sz="1600" dirty="0"/>
                  <a:t>方法で削減率は大きいである．</a:t>
                </a:r>
                <a:endParaRPr lang="zh-CN" altLang="en-US" sz="1600" dirty="0"/>
              </a:p>
              <a:p>
                <a:endParaRPr lang="en-US" altLang="ja-JP" sz="1600" dirty="0"/>
              </a:p>
              <a:p>
                <a:r>
                  <a:rPr lang="ja-JP" altLang="en-US" sz="1600" dirty="0"/>
                  <a:t>インスタンスのサイズが大きくなるに連れて</a:t>
                </a:r>
                <a:endParaRPr lang="en-US" altLang="ja-JP" sz="1600" dirty="0"/>
              </a:p>
              <a:p>
                <a:r>
                  <a:rPr lang="ja-JP" altLang="en-US" sz="1600" dirty="0"/>
                  <a:t>提案手法での削減率も大きくなる</a:t>
                </a:r>
                <a:endParaRPr lang="en-US" altLang="ja-JP" sz="1600" dirty="0"/>
              </a:p>
              <a:p>
                <a:endParaRPr lang="en-US" altLang="zh-CN" sz="1600" dirty="0"/>
              </a:p>
            </p:txBody>
          </p:sp>
        </mc:Choice>
        <mc:Fallback xmlns="">
          <p:sp>
            <p:nvSpPr>
              <p:cNvPr id="37" name="文本框 36">
                <a:extLst>
                  <a:ext uri="{FF2B5EF4-FFF2-40B4-BE49-F238E27FC236}">
                    <a16:creationId xmlns:a16="http://schemas.microsoft.com/office/drawing/2014/main" id="{DFD489FE-4A36-A270-C815-2E996D11FC7A}"/>
                  </a:ext>
                </a:extLst>
              </p:cNvPr>
              <p:cNvSpPr txBox="1">
                <a:spLocks noRot="1" noChangeAspect="1" noMove="1" noResize="1" noEditPoints="1" noAdjustHandles="1" noChangeArrowheads="1" noChangeShapeType="1" noTextEdit="1"/>
              </p:cNvSpPr>
              <p:nvPr/>
            </p:nvSpPr>
            <p:spPr>
              <a:xfrm>
                <a:off x="6313863" y="1425125"/>
                <a:ext cx="5976736" cy="2554545"/>
              </a:xfrm>
              <a:prstGeom prst="rect">
                <a:avLst/>
              </a:prstGeom>
              <a:blipFill>
                <a:blip r:embed="rId5"/>
                <a:stretch>
                  <a:fillRect l="-612" t="-7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714F963E-FD45-B957-2BD8-D4DF26A4822F}"/>
                  </a:ext>
                </a:extLst>
              </p:cNvPr>
              <p:cNvSpPr txBox="1"/>
              <p:nvPr/>
            </p:nvSpPr>
            <p:spPr>
              <a:xfrm>
                <a:off x="6313863" y="4965777"/>
                <a:ext cx="5191646" cy="1569660"/>
              </a:xfrm>
              <a:prstGeom prst="rect">
                <a:avLst/>
              </a:prstGeom>
              <a:noFill/>
            </p:spPr>
            <p:txBody>
              <a:bodyPr wrap="square">
                <a:spAutoFit/>
              </a:bodyPr>
              <a:lstStyle/>
              <a:p>
                <a:r>
                  <a:rPr lang="ja-JP" altLang="en-US" sz="1600" b="1" dirty="0"/>
                  <a:t>まとめ</a:t>
                </a:r>
                <a:endParaRPr lang="en-US" altLang="ja-JP" sz="1600" b="1" dirty="0"/>
              </a:p>
              <a:p>
                <a:endParaRPr lang="en-US" altLang="ja-JP" sz="1600" b="1" dirty="0"/>
              </a:p>
              <a:p>
                <a:r>
                  <a:rPr lang="ja-JP" altLang="en-US" sz="1600" dirty="0"/>
                  <a:t>提案手法で元の目的関数の二次項を大幅に削減できた</a:t>
                </a:r>
                <a:endParaRPr lang="en-US" altLang="ja-JP" sz="1600" dirty="0"/>
              </a:p>
              <a:p>
                <a:r>
                  <a:rPr lang="ja-JP" altLang="en-US" sz="1600" dirty="0"/>
                  <a:t>その中，</a:t>
                </a:r>
                <a:endParaRPr lang="en-US" altLang="ja-JP" sz="1600" dirty="0"/>
              </a:p>
              <a:p>
                <a:r>
                  <a:rPr lang="en-US" altLang="ja-JP" sz="1600" dirty="0"/>
                  <a:t>seg</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68.59</m:t>
                    </m:r>
                    <m:r>
                      <a:rPr lang="ja-JP" altLang="en-US" sz="1600" i="1" dirty="0">
                        <a:latin typeface="Cambria Math" panose="02040503050406030204" pitchFamily="18" charset="0"/>
                      </a:rPr>
                      <m:t>％</m:t>
                    </m:r>
                  </m:oMath>
                </a14:m>
                <a:endParaRPr lang="en-US" altLang="ja-JP" sz="1600" dirty="0"/>
              </a:p>
              <a:p>
                <a:r>
                  <a:rPr lang="en-US" altLang="ja-JP" sz="1600" dirty="0" err="1"/>
                  <a:t>nei</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56.58</m:t>
                    </m:r>
                    <m:r>
                      <a:rPr lang="ja-JP" altLang="en-US" sz="1600" i="1" dirty="0">
                        <a:latin typeface="Cambria Math" panose="02040503050406030204" pitchFamily="18" charset="0"/>
                      </a:rPr>
                      <m:t>％</m:t>
                    </m:r>
                  </m:oMath>
                </a14:m>
                <a:endParaRPr lang="en-US" altLang="ja-JP" sz="1600" dirty="0"/>
              </a:p>
            </p:txBody>
          </p:sp>
        </mc:Choice>
        <mc:Fallback xmlns="">
          <p:sp>
            <p:nvSpPr>
              <p:cNvPr id="38" name="文本框 37">
                <a:extLst>
                  <a:ext uri="{FF2B5EF4-FFF2-40B4-BE49-F238E27FC236}">
                    <a16:creationId xmlns:a16="http://schemas.microsoft.com/office/drawing/2014/main" id="{714F963E-FD45-B957-2BD8-D4DF26A4822F}"/>
                  </a:ext>
                </a:extLst>
              </p:cNvPr>
              <p:cNvSpPr txBox="1">
                <a:spLocks noRot="1" noChangeAspect="1" noMove="1" noResize="1" noEditPoints="1" noAdjustHandles="1" noChangeArrowheads="1" noChangeShapeType="1" noTextEdit="1"/>
              </p:cNvSpPr>
              <p:nvPr/>
            </p:nvSpPr>
            <p:spPr>
              <a:xfrm>
                <a:off x="6313863" y="4965777"/>
                <a:ext cx="5191646" cy="1569660"/>
              </a:xfrm>
              <a:prstGeom prst="rect">
                <a:avLst/>
              </a:prstGeom>
              <a:blipFill>
                <a:blip r:embed="rId6"/>
                <a:stretch>
                  <a:fillRect l="-705" t="-1167" b="-4280"/>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6BDF9FAE-223A-22B2-811F-0A986D4F9E2A}"/>
              </a:ext>
            </a:extLst>
          </p:cNvPr>
          <p:cNvSpPr txBox="1"/>
          <p:nvPr/>
        </p:nvSpPr>
        <p:spPr>
          <a:xfrm>
            <a:off x="0" y="6427113"/>
            <a:ext cx="6146800" cy="430887"/>
          </a:xfrm>
          <a:prstGeom prst="rect">
            <a:avLst/>
          </a:prstGeom>
          <a:noFill/>
        </p:spPr>
        <p:txBody>
          <a:bodyPr wrap="square">
            <a:spAutoFit/>
          </a:bodyPr>
          <a:lstStyle/>
          <a:p>
            <a:r>
              <a:rPr lang="ja-JP" altLang="en-US" sz="1100" dirty="0"/>
              <a:t>実験のインスタンス：</a:t>
            </a:r>
            <a:endParaRPr lang="en-US" altLang="ja-JP" sz="1100" dirty="0"/>
          </a:p>
          <a:p>
            <a:r>
              <a:rPr lang="ja-JP" altLang="en-US" sz="1100" dirty="0"/>
              <a:t>町の個数</a:t>
            </a:r>
            <a:r>
              <a:rPr lang="en-US" altLang="ja-JP" sz="1100" dirty="0"/>
              <a:t>5</a:t>
            </a:r>
            <a:r>
              <a:rPr lang="ja-JP" altLang="en-US" sz="1100" dirty="0"/>
              <a:t>から</a:t>
            </a:r>
            <a:r>
              <a:rPr lang="en-US" altLang="ja-JP" sz="1100" dirty="0"/>
              <a:t>200</a:t>
            </a:r>
            <a:r>
              <a:rPr lang="ja-JP" altLang="en-US" sz="1100" dirty="0"/>
              <a:t>まで（総</a:t>
            </a:r>
            <a:r>
              <a:rPr lang="en-US" altLang="ja-JP" sz="1100" dirty="0"/>
              <a:t>196</a:t>
            </a:r>
            <a:r>
              <a:rPr lang="ja-JP" altLang="en-US" sz="1100" dirty="0"/>
              <a:t>個）</a:t>
            </a:r>
            <a:endParaRPr lang="en-US" altLang="ja-JP" sz="1100" dirty="0"/>
          </a:p>
        </p:txBody>
      </p:sp>
    </p:spTree>
    <p:extLst>
      <p:ext uri="{BB962C8B-B14F-4D97-AF65-F5344CB8AC3E}">
        <p14:creationId xmlns:p14="http://schemas.microsoft.com/office/powerpoint/2010/main" val="1071848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1694695" cy="584775"/>
          </a:xfrm>
          <a:prstGeom prst="rect">
            <a:avLst/>
          </a:prstGeom>
          <a:noFill/>
        </p:spPr>
        <p:txBody>
          <a:bodyPr wrap="none" rtlCol="0">
            <a:spAutoFit/>
          </a:bodyPr>
          <a:lstStyle/>
          <a:p>
            <a:r>
              <a:rPr lang="en-US" altLang="ja-JP" sz="3200" b="1" dirty="0"/>
              <a:t>TSP</a:t>
            </a:r>
            <a:r>
              <a:rPr lang="ja-JP" altLang="en-US" sz="3200" b="1" dirty="0"/>
              <a:t>問題</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14237" y="1108898"/>
            <a:ext cx="6619072" cy="2092881"/>
          </a:xfrm>
          <a:prstGeom prst="rect">
            <a:avLst/>
          </a:prstGeom>
          <a:noFill/>
        </p:spPr>
        <p:txBody>
          <a:bodyPr wrap="square">
            <a:spAutoFit/>
          </a:bodyPr>
          <a:lstStyle/>
          <a:p>
            <a:r>
              <a:rPr lang="en-US" altLang="ja-JP" b="1" dirty="0"/>
              <a:t>TSP</a:t>
            </a:r>
            <a:r>
              <a:rPr lang="ja-JP" altLang="en-US" b="1" dirty="0"/>
              <a:t>（巡回セールスマン）問題</a:t>
            </a:r>
            <a:endParaRPr lang="en-US" altLang="ja-JP" b="1" dirty="0"/>
          </a:p>
          <a:p>
            <a:endParaRPr lang="en-US" altLang="zh-CN" sz="1600" dirty="0"/>
          </a:p>
          <a:p>
            <a:r>
              <a:rPr lang="ja-JP" altLang="en-US" sz="1600" dirty="0"/>
              <a:t>町の座標あるいは距離行列が与えられたとき、全ての町をちょうど一度ずつ巡り出発地に戻る巡回路のうちで総移動距離が最小のものを求める組合せ最適化問題である</a:t>
            </a:r>
            <a:endParaRPr lang="en-US" altLang="ja-JP" sz="1600" dirty="0"/>
          </a:p>
          <a:p>
            <a:endParaRPr lang="en-US" altLang="zh-CN" sz="1600" dirty="0"/>
          </a:p>
          <a:p>
            <a:r>
              <a:rPr lang="ja-JP" altLang="en-US" sz="1600" dirty="0"/>
              <a:t>例えば：</a:t>
            </a:r>
            <a:endParaRPr lang="en-US" altLang="ja-JP" sz="1600" dirty="0"/>
          </a:p>
          <a:p>
            <a:r>
              <a:rPr lang="ja-JP" altLang="en-US" sz="1600" dirty="0"/>
              <a:t>町五つある</a:t>
            </a:r>
            <a:r>
              <a:rPr lang="en-US" altLang="ja-JP" sz="1600" dirty="0"/>
              <a:t>TSP</a:t>
            </a:r>
            <a:r>
              <a:rPr lang="ja-JP" altLang="en-US" sz="1600" dirty="0"/>
              <a:t>インスタンス</a:t>
            </a:r>
            <a:endParaRPr lang="zh-CN" altLang="en-US" sz="1600" dirty="0"/>
          </a:p>
        </p:txBody>
      </p:sp>
      <p:sp>
        <p:nvSpPr>
          <p:cNvPr id="73" name="文本框 72">
            <a:extLst>
              <a:ext uri="{FF2B5EF4-FFF2-40B4-BE49-F238E27FC236}">
                <a16:creationId xmlns:a16="http://schemas.microsoft.com/office/drawing/2014/main" id="{DC20ED38-6390-9556-488D-50F2BFB5AEC0}"/>
              </a:ext>
            </a:extLst>
          </p:cNvPr>
          <p:cNvSpPr txBox="1"/>
          <p:nvPr/>
        </p:nvSpPr>
        <p:spPr>
          <a:xfrm>
            <a:off x="5871131" y="5333603"/>
            <a:ext cx="5009457" cy="830997"/>
          </a:xfrm>
          <a:prstGeom prst="rect">
            <a:avLst/>
          </a:prstGeom>
          <a:noFill/>
        </p:spPr>
        <p:txBody>
          <a:bodyPr wrap="square">
            <a:spAutoFit/>
          </a:bodyPr>
          <a:lstStyle/>
          <a:p>
            <a:r>
              <a:rPr lang="ja-JP" altLang="en-US" sz="1600" dirty="0"/>
              <a:t>このインスタンスの</a:t>
            </a:r>
            <a:endParaRPr lang="en-US" altLang="ja-JP" sz="1600" dirty="0"/>
          </a:p>
          <a:p>
            <a:r>
              <a:rPr lang="ja-JP" altLang="en-US" sz="1600" dirty="0"/>
              <a:t>最適巡回路：</a:t>
            </a:r>
            <a:r>
              <a:rPr lang="en-US" altLang="ja-JP" sz="1600" dirty="0"/>
              <a:t>1→2 → 3 → 4 → 5 →1</a:t>
            </a:r>
          </a:p>
          <a:p>
            <a:r>
              <a:rPr lang="ja-JP" altLang="en-US" sz="1600" dirty="0"/>
              <a:t>総距離は</a:t>
            </a:r>
            <a:r>
              <a:rPr lang="en-US" altLang="ja-JP" sz="1600" dirty="0"/>
              <a:t> 1+2+2+3+2=10</a:t>
            </a:r>
            <a:endParaRPr lang="zh-CN" altLang="en-US" sz="1600"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114237" y="3225402"/>
            <a:ext cx="1826141" cy="338554"/>
          </a:xfrm>
          <a:prstGeom prst="rect">
            <a:avLst/>
          </a:prstGeom>
          <a:noFill/>
        </p:spPr>
        <p:txBody>
          <a:bodyPr wrap="none" rtlCol="0">
            <a:spAutoFit/>
          </a:bodyPr>
          <a:lstStyle/>
          <a:p>
            <a:r>
              <a:rPr lang="ja-JP" altLang="en-US" sz="1600" dirty="0"/>
              <a:t>問題の</a:t>
            </a:r>
            <a:r>
              <a:rPr lang="ja-JP" altLang="en-US" sz="1600" b="1" dirty="0"/>
              <a:t>距離行列</a:t>
            </a:r>
            <a:r>
              <a:rPr lang="ja-JP" altLang="en-US" sz="1600" dirty="0"/>
              <a:t>：</a:t>
            </a:r>
            <a:endParaRPr lang="zh-CN" altLang="en-US" sz="1600" dirty="0"/>
          </a:p>
        </p:txBody>
      </p:sp>
      <p:graphicFrame>
        <p:nvGraphicFramePr>
          <p:cNvPr id="20" name="表格 19">
            <a:extLst>
              <a:ext uri="{FF2B5EF4-FFF2-40B4-BE49-F238E27FC236}">
                <a16:creationId xmlns:a16="http://schemas.microsoft.com/office/drawing/2014/main" id="{2E5F92D5-6D92-930D-8145-D8EFF8A8E13B}"/>
              </a:ext>
            </a:extLst>
          </p:cNvPr>
          <p:cNvGraphicFramePr>
            <a:graphicFrameLocks noGrp="1"/>
          </p:cNvGraphicFramePr>
          <p:nvPr>
            <p:extLst>
              <p:ext uri="{D42A27DB-BD31-4B8C-83A1-F6EECF244321}">
                <p14:modId xmlns:p14="http://schemas.microsoft.com/office/powerpoint/2010/main" val="1522197759"/>
              </p:ext>
            </p:extLst>
          </p:nvPr>
        </p:nvGraphicFramePr>
        <p:xfrm>
          <a:off x="223785" y="3654844"/>
          <a:ext cx="3794802" cy="3030954"/>
        </p:xfrm>
        <a:graphic>
          <a:graphicData uri="http://schemas.openxmlformats.org/drawingml/2006/table">
            <a:tbl>
              <a:tblPr firstRow="1" bandRow="1">
                <a:tableStyleId>{5C22544A-7EE6-4342-B048-85BDC9FD1C3A}</a:tableStyleId>
              </a:tblPr>
              <a:tblGrid>
                <a:gridCol w="632467">
                  <a:extLst>
                    <a:ext uri="{9D8B030D-6E8A-4147-A177-3AD203B41FA5}">
                      <a16:colId xmlns:a16="http://schemas.microsoft.com/office/drawing/2014/main" val="4048087300"/>
                    </a:ext>
                  </a:extLst>
                </a:gridCol>
                <a:gridCol w="632467">
                  <a:extLst>
                    <a:ext uri="{9D8B030D-6E8A-4147-A177-3AD203B41FA5}">
                      <a16:colId xmlns:a16="http://schemas.microsoft.com/office/drawing/2014/main" val="829567495"/>
                    </a:ext>
                  </a:extLst>
                </a:gridCol>
                <a:gridCol w="632467">
                  <a:extLst>
                    <a:ext uri="{9D8B030D-6E8A-4147-A177-3AD203B41FA5}">
                      <a16:colId xmlns:a16="http://schemas.microsoft.com/office/drawing/2014/main" val="1869609705"/>
                    </a:ext>
                  </a:extLst>
                </a:gridCol>
                <a:gridCol w="632467">
                  <a:extLst>
                    <a:ext uri="{9D8B030D-6E8A-4147-A177-3AD203B41FA5}">
                      <a16:colId xmlns:a16="http://schemas.microsoft.com/office/drawing/2014/main" val="2610860937"/>
                    </a:ext>
                  </a:extLst>
                </a:gridCol>
                <a:gridCol w="632467">
                  <a:extLst>
                    <a:ext uri="{9D8B030D-6E8A-4147-A177-3AD203B41FA5}">
                      <a16:colId xmlns:a16="http://schemas.microsoft.com/office/drawing/2014/main" val="81708999"/>
                    </a:ext>
                  </a:extLst>
                </a:gridCol>
                <a:gridCol w="632467">
                  <a:extLst>
                    <a:ext uri="{9D8B030D-6E8A-4147-A177-3AD203B41FA5}">
                      <a16:colId xmlns:a16="http://schemas.microsoft.com/office/drawing/2014/main" val="2478854051"/>
                    </a:ext>
                  </a:extLst>
                </a:gridCol>
              </a:tblGrid>
              <a:tr h="656179">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dirty="0">
                          <a:solidFill>
                            <a:schemeClr val="tx1"/>
                          </a:solidFill>
                        </a:rPr>
                        <a:t>町</a:t>
                      </a:r>
                      <a:r>
                        <a:rPr lang="en-US" altLang="ja-JP"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2</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4</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5</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1</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1</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2</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7</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3</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6</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4</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tx1"/>
                          </a:solidFill>
                          <a:latin typeface="+mn-lt"/>
                          <a:ea typeface="+mn-ea"/>
                          <a:cs typeface="+mn-cs"/>
                        </a:rPr>
                        <a:t>町</a:t>
                      </a:r>
                      <a:r>
                        <a:rPr lang="en-US" altLang="zh-CN"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0" name="组合 9">
            <a:extLst>
              <a:ext uri="{FF2B5EF4-FFF2-40B4-BE49-F238E27FC236}">
                <a16:creationId xmlns:a16="http://schemas.microsoft.com/office/drawing/2014/main" id="{9AA13EC3-9EDB-AC39-7045-A9A6F4544FF3}"/>
              </a:ext>
            </a:extLst>
          </p:cNvPr>
          <p:cNvGrpSpPr/>
          <p:nvPr/>
        </p:nvGrpSpPr>
        <p:grpSpPr>
          <a:xfrm>
            <a:off x="5603085" y="2701700"/>
            <a:ext cx="1907308" cy="1565640"/>
            <a:chOff x="886691" y="3441643"/>
            <a:chExt cx="1907308" cy="1565640"/>
          </a:xfrm>
        </p:grpSpPr>
        <p:sp>
          <p:nvSpPr>
            <p:cNvPr id="11" name="椭圆 10">
              <a:extLst>
                <a:ext uri="{FF2B5EF4-FFF2-40B4-BE49-F238E27FC236}">
                  <a16:creationId xmlns:a16="http://schemas.microsoft.com/office/drawing/2014/main" id="{81A99C91-FAC8-D4DD-58C5-8CF655573B6E}"/>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3" name="椭圆 12">
              <a:extLst>
                <a:ext uri="{FF2B5EF4-FFF2-40B4-BE49-F238E27FC236}">
                  <a16:creationId xmlns:a16="http://schemas.microsoft.com/office/drawing/2014/main" id="{EEF53994-0C5C-4F51-3563-B026FF92E60A}"/>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5" name="椭圆 14">
              <a:extLst>
                <a:ext uri="{FF2B5EF4-FFF2-40B4-BE49-F238E27FC236}">
                  <a16:creationId xmlns:a16="http://schemas.microsoft.com/office/drawing/2014/main" id="{63CD8018-EE37-8867-D337-1761986AD9A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7" name="椭圆 16">
              <a:extLst>
                <a:ext uri="{FF2B5EF4-FFF2-40B4-BE49-F238E27FC236}">
                  <a16:creationId xmlns:a16="http://schemas.microsoft.com/office/drawing/2014/main" id="{967AC71F-54B4-B992-CCF6-60350675CE4C}"/>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8" name="椭圆 17">
              <a:extLst>
                <a:ext uri="{FF2B5EF4-FFF2-40B4-BE49-F238E27FC236}">
                  <a16:creationId xmlns:a16="http://schemas.microsoft.com/office/drawing/2014/main" id="{24598F3A-5BC4-AD3E-908E-641D48B3F34D}"/>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21" name="直接连接符 20">
              <a:extLst>
                <a:ext uri="{FF2B5EF4-FFF2-40B4-BE49-F238E27FC236}">
                  <a16:creationId xmlns:a16="http://schemas.microsoft.com/office/drawing/2014/main" id="{E8A7D8AC-B781-B2ED-BB84-A3A442B1C36A}"/>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993B3C38-5B3A-AD34-CF84-861D84206945}"/>
                </a:ext>
              </a:extLst>
            </p:cNvPr>
            <p:cNvCxnSpPr>
              <a:stCxn id="11" idx="5"/>
              <a:endCxn id="17"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ECC3C0A-39B7-0421-9504-FFCA461E7523}"/>
                </a:ext>
              </a:extLst>
            </p:cNvPr>
            <p:cNvCxnSpPr>
              <a:stCxn id="11" idx="5"/>
              <a:endCxn id="1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0978EC1C-C1DA-3CB0-55BD-D02E17FBA50A}"/>
                </a:ext>
              </a:extLst>
            </p:cNvPr>
            <p:cNvCxnSpPr>
              <a:stCxn id="11" idx="5"/>
              <a:endCxn id="18"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EA1D0F4D-80B2-2976-F73E-552F98F91E5C}"/>
                </a:ext>
              </a:extLst>
            </p:cNvPr>
            <p:cNvCxnSpPr>
              <a:stCxn id="15" idx="3"/>
              <a:endCxn id="17"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FBAF216B-E404-67E2-19C6-CF6FACFB5995}"/>
                </a:ext>
              </a:extLst>
            </p:cNvPr>
            <p:cNvCxnSpPr>
              <a:stCxn id="15" idx="3"/>
              <a:endCxn id="1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905607EE-FB46-075E-ACDD-1332F06D7AE5}"/>
                </a:ext>
              </a:extLst>
            </p:cNvPr>
            <p:cNvCxnSpPr>
              <a:stCxn id="15" idx="3"/>
              <a:endCxn id="18"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D0F99CA4-6E3B-4195-7DD4-62CBB2837F07}"/>
                </a:ext>
              </a:extLst>
            </p:cNvPr>
            <p:cNvCxnSpPr>
              <a:stCxn id="17" idx="1"/>
              <a:endCxn id="1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8FC3378-7086-B143-AE51-D2F2EFE1670A}"/>
                </a:ext>
              </a:extLst>
            </p:cNvPr>
            <p:cNvCxnSpPr>
              <a:stCxn id="17" idx="1"/>
              <a:endCxn id="18"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F88E3EFB-D267-1CA6-017C-D6DE3E982EFA}"/>
                </a:ext>
              </a:extLst>
            </p:cNvPr>
            <p:cNvCxnSpPr>
              <a:stCxn id="13" idx="0"/>
              <a:endCxn id="18"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4" name="组合 33">
            <a:extLst>
              <a:ext uri="{FF2B5EF4-FFF2-40B4-BE49-F238E27FC236}">
                <a16:creationId xmlns:a16="http://schemas.microsoft.com/office/drawing/2014/main" id="{B24615A3-415D-596B-3D45-12F65E3272CB}"/>
              </a:ext>
            </a:extLst>
          </p:cNvPr>
          <p:cNvGrpSpPr/>
          <p:nvPr/>
        </p:nvGrpSpPr>
        <p:grpSpPr>
          <a:xfrm>
            <a:off x="8835618" y="2701700"/>
            <a:ext cx="1907308" cy="1565640"/>
            <a:chOff x="886691" y="3441643"/>
            <a:chExt cx="1907308" cy="1565640"/>
          </a:xfrm>
        </p:grpSpPr>
        <p:sp>
          <p:nvSpPr>
            <p:cNvPr id="35" name="椭圆 34">
              <a:extLst>
                <a:ext uri="{FF2B5EF4-FFF2-40B4-BE49-F238E27FC236}">
                  <a16:creationId xmlns:a16="http://schemas.microsoft.com/office/drawing/2014/main" id="{09070898-D19F-2F29-BB41-2591425719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6" name="椭圆 35">
              <a:extLst>
                <a:ext uri="{FF2B5EF4-FFF2-40B4-BE49-F238E27FC236}">
                  <a16:creationId xmlns:a16="http://schemas.microsoft.com/office/drawing/2014/main" id="{CD72F8C8-66ED-D287-76C0-920A1858D87E}"/>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7" name="椭圆 36">
              <a:extLst>
                <a:ext uri="{FF2B5EF4-FFF2-40B4-BE49-F238E27FC236}">
                  <a16:creationId xmlns:a16="http://schemas.microsoft.com/office/drawing/2014/main" id="{0BFAED66-7ABF-B367-F7A8-BAF3BA7C5C93}"/>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8" name="椭圆 37">
              <a:extLst>
                <a:ext uri="{FF2B5EF4-FFF2-40B4-BE49-F238E27FC236}">
                  <a16:creationId xmlns:a16="http://schemas.microsoft.com/office/drawing/2014/main" id="{DA4EADEE-FCA2-C1DA-6C35-EA87F207159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9" name="椭圆 38">
              <a:extLst>
                <a:ext uri="{FF2B5EF4-FFF2-40B4-BE49-F238E27FC236}">
                  <a16:creationId xmlns:a16="http://schemas.microsoft.com/office/drawing/2014/main" id="{26C1567F-BFC9-479B-A11E-54B86868A061}"/>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46" name="直接连接符 45">
              <a:extLst>
                <a:ext uri="{FF2B5EF4-FFF2-40B4-BE49-F238E27FC236}">
                  <a16:creationId xmlns:a16="http://schemas.microsoft.com/office/drawing/2014/main" id="{E95EC470-52D1-F949-3C43-6DC2F34082AE}"/>
                </a:ext>
              </a:extLst>
            </p:cNvPr>
            <p:cNvCxnSpPr>
              <a:stCxn id="35" idx="5"/>
              <a:endCxn id="38" idx="1"/>
            </p:cNvCxnSpPr>
            <p:nvPr/>
          </p:nvCxnSpPr>
          <p:spPr>
            <a:xfrm>
              <a:off x="1468773" y="3709689"/>
              <a:ext cx="1057180" cy="91852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92DEF968-0A04-8D20-5E54-57095A0E4E3A}"/>
                </a:ext>
              </a:extLst>
            </p:cNvPr>
            <p:cNvCxnSpPr>
              <a:stCxn id="35" idx="5"/>
              <a:endCxn id="36" idx="0"/>
            </p:cNvCxnSpPr>
            <p:nvPr/>
          </p:nvCxnSpPr>
          <p:spPr>
            <a:xfrm>
              <a:off x="1468773" y="3709689"/>
              <a:ext cx="0" cy="983558"/>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9D8AFB3F-C7CC-0537-EF4E-112370641F74}"/>
                </a:ext>
              </a:extLst>
            </p:cNvPr>
            <p:cNvCxnSpPr>
              <a:stCxn id="37" idx="3"/>
              <a:endCxn id="36" idx="0"/>
            </p:cNvCxnSpPr>
            <p:nvPr/>
          </p:nvCxnSpPr>
          <p:spPr>
            <a:xfrm flipH="1">
              <a:off x="1468773" y="3820717"/>
              <a:ext cx="789134" cy="87253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E5ABB615-429C-D109-AC6A-031B727D8173}"/>
                </a:ext>
              </a:extLst>
            </p:cNvPr>
            <p:cNvCxnSpPr>
              <a:stCxn id="37" idx="3"/>
              <a:endCxn id="39" idx="7"/>
            </p:cNvCxnSpPr>
            <p:nvPr/>
          </p:nvCxnSpPr>
          <p:spPr>
            <a:xfrm flipH="1">
              <a:off x="1154737" y="3820717"/>
              <a:ext cx="1103170" cy="361953"/>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3131CFA1-5A4C-C7BE-90F1-67477D03BD47}"/>
                </a:ext>
              </a:extLst>
            </p:cNvPr>
            <p:cNvCxnSpPr>
              <a:stCxn id="38" idx="1"/>
              <a:endCxn id="39" idx="7"/>
            </p:cNvCxnSpPr>
            <p:nvPr/>
          </p:nvCxnSpPr>
          <p:spPr>
            <a:xfrm flipH="1" flipV="1">
              <a:off x="1154737" y="4182670"/>
              <a:ext cx="1371216" cy="445539"/>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cxnSp>
        <p:nvCxnSpPr>
          <p:cNvPr id="53" name="直接箭头连接符 52">
            <a:extLst>
              <a:ext uri="{FF2B5EF4-FFF2-40B4-BE49-F238E27FC236}">
                <a16:creationId xmlns:a16="http://schemas.microsoft.com/office/drawing/2014/main" id="{F9E00D62-42CE-E1F9-5329-7ADD9E9336D7}"/>
              </a:ext>
            </a:extLst>
          </p:cNvPr>
          <p:cNvCxnSpPr>
            <a:stCxn id="39" idx="7"/>
            <a:endCxn id="35" idx="5"/>
          </p:cNvCxnSpPr>
          <p:nvPr/>
        </p:nvCxnSpPr>
        <p:spPr>
          <a:xfrm flipV="1">
            <a:off x="9103664" y="2969746"/>
            <a:ext cx="314036" cy="47298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直接箭头连接符 53">
            <a:extLst>
              <a:ext uri="{FF2B5EF4-FFF2-40B4-BE49-F238E27FC236}">
                <a16:creationId xmlns:a16="http://schemas.microsoft.com/office/drawing/2014/main" id="{45A52940-980B-7B3C-73F5-653FF5DAD33F}"/>
              </a:ext>
            </a:extLst>
          </p:cNvPr>
          <p:cNvCxnSpPr>
            <a:stCxn id="35" idx="5"/>
            <a:endCxn id="37" idx="3"/>
          </p:cNvCxnSpPr>
          <p:nvPr/>
        </p:nvCxnSpPr>
        <p:spPr>
          <a:xfrm>
            <a:off x="9417700" y="2969746"/>
            <a:ext cx="789134" cy="11102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直接箭头连接符 54">
            <a:extLst>
              <a:ext uri="{FF2B5EF4-FFF2-40B4-BE49-F238E27FC236}">
                <a16:creationId xmlns:a16="http://schemas.microsoft.com/office/drawing/2014/main" id="{EC1ECF27-BF6C-6774-9838-392F0919CB82}"/>
              </a:ext>
            </a:extLst>
          </p:cNvPr>
          <p:cNvCxnSpPr>
            <a:cxnSpLocks/>
            <a:stCxn id="37" idx="3"/>
            <a:endCxn id="38" idx="1"/>
          </p:cNvCxnSpPr>
          <p:nvPr/>
        </p:nvCxnSpPr>
        <p:spPr>
          <a:xfrm>
            <a:off x="10206834" y="3080774"/>
            <a:ext cx="268046" cy="80749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6" name="直接箭头连接符 55">
            <a:extLst>
              <a:ext uri="{FF2B5EF4-FFF2-40B4-BE49-F238E27FC236}">
                <a16:creationId xmlns:a16="http://schemas.microsoft.com/office/drawing/2014/main" id="{D60E7AA1-8876-1659-5A94-E19365A9DE58}"/>
              </a:ext>
            </a:extLst>
          </p:cNvPr>
          <p:cNvCxnSpPr>
            <a:stCxn id="38" idx="1"/>
            <a:endCxn id="36" idx="0"/>
          </p:cNvCxnSpPr>
          <p:nvPr/>
        </p:nvCxnSpPr>
        <p:spPr>
          <a:xfrm flipH="1">
            <a:off x="9417700" y="3888266"/>
            <a:ext cx="1057180" cy="6503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直接箭头连接符 56">
            <a:extLst>
              <a:ext uri="{FF2B5EF4-FFF2-40B4-BE49-F238E27FC236}">
                <a16:creationId xmlns:a16="http://schemas.microsoft.com/office/drawing/2014/main" id="{BCB1AFC4-7D87-D96B-9124-7E1BAE9D9CDC}"/>
              </a:ext>
            </a:extLst>
          </p:cNvPr>
          <p:cNvCxnSpPr>
            <a:stCxn id="36" idx="0"/>
            <a:endCxn id="39" idx="7"/>
          </p:cNvCxnSpPr>
          <p:nvPr/>
        </p:nvCxnSpPr>
        <p:spPr>
          <a:xfrm flipH="1" flipV="1">
            <a:off x="9103664" y="3442727"/>
            <a:ext cx="314036" cy="51057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B7A364CD-5C51-DDA1-798E-C1C8814468A5}"/>
              </a:ext>
            </a:extLst>
          </p:cNvPr>
          <p:cNvSpPr txBox="1"/>
          <p:nvPr/>
        </p:nvSpPr>
        <p:spPr>
          <a:xfrm>
            <a:off x="5929443" y="4733324"/>
            <a:ext cx="1620957" cy="338554"/>
          </a:xfrm>
          <a:prstGeom prst="rect">
            <a:avLst/>
          </a:prstGeom>
          <a:noFill/>
        </p:spPr>
        <p:txBody>
          <a:bodyPr wrap="none" rtlCol="0">
            <a:spAutoFit/>
          </a:bodyPr>
          <a:lstStyle/>
          <a:p>
            <a:r>
              <a:rPr lang="ja-JP" altLang="en-US" sz="1600" dirty="0"/>
              <a:t>町の完全グラフ</a:t>
            </a:r>
            <a:endParaRPr lang="zh-CN" altLang="en-US" sz="1600" dirty="0"/>
          </a:p>
        </p:txBody>
      </p:sp>
      <p:sp>
        <p:nvSpPr>
          <p:cNvPr id="59" name="文本框 58">
            <a:extLst>
              <a:ext uri="{FF2B5EF4-FFF2-40B4-BE49-F238E27FC236}">
                <a16:creationId xmlns:a16="http://schemas.microsoft.com/office/drawing/2014/main" id="{045742D8-21E3-55DB-7A3B-CF2590EDB758}"/>
              </a:ext>
            </a:extLst>
          </p:cNvPr>
          <p:cNvSpPr txBox="1"/>
          <p:nvPr/>
        </p:nvSpPr>
        <p:spPr>
          <a:xfrm>
            <a:off x="8952709" y="4733323"/>
            <a:ext cx="1826141" cy="338554"/>
          </a:xfrm>
          <a:prstGeom prst="rect">
            <a:avLst/>
          </a:prstGeom>
          <a:noFill/>
        </p:spPr>
        <p:txBody>
          <a:bodyPr wrap="none" rtlCol="0">
            <a:spAutoFit/>
          </a:bodyPr>
          <a:lstStyle/>
          <a:p>
            <a:r>
              <a:rPr lang="ja-JP" altLang="en-US" sz="1600" dirty="0"/>
              <a:t>求めた最適巡回路</a:t>
            </a:r>
            <a:endParaRPr lang="zh-CN" altLang="en-US" sz="1600" dirty="0"/>
          </a:p>
        </p:txBody>
      </p:sp>
      <p:sp>
        <p:nvSpPr>
          <p:cNvPr id="60" name="箭头: 右 59">
            <a:extLst>
              <a:ext uri="{FF2B5EF4-FFF2-40B4-BE49-F238E27FC236}">
                <a16:creationId xmlns:a16="http://schemas.microsoft.com/office/drawing/2014/main" id="{E518F9D6-B0EE-30B4-11EE-984F5633F866}"/>
              </a:ext>
            </a:extLst>
          </p:cNvPr>
          <p:cNvSpPr/>
          <p:nvPr/>
        </p:nvSpPr>
        <p:spPr>
          <a:xfrm>
            <a:off x="7803345" y="3429006"/>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E772EF01-3834-299D-6296-7D24858EA997}"/>
              </a:ext>
            </a:extLst>
          </p:cNvPr>
          <p:cNvSpPr txBox="1"/>
          <p:nvPr/>
        </p:nvSpPr>
        <p:spPr>
          <a:xfrm>
            <a:off x="7767353" y="3147817"/>
            <a:ext cx="800219" cy="276999"/>
          </a:xfrm>
          <a:prstGeom prst="rect">
            <a:avLst/>
          </a:prstGeom>
          <a:noFill/>
        </p:spPr>
        <p:txBody>
          <a:bodyPr wrap="none" rtlCol="0">
            <a:spAutoFit/>
          </a:bodyPr>
          <a:lstStyle/>
          <a:p>
            <a:r>
              <a:rPr lang="ja-JP" altLang="en-US" sz="1200" dirty="0"/>
              <a:t>ソルバー</a:t>
            </a:r>
            <a:endParaRPr lang="zh-CN" altLang="en-US" sz="1200" dirty="0"/>
          </a:p>
        </p:txBody>
      </p:sp>
    </p:spTree>
    <p:extLst>
      <p:ext uri="{BB962C8B-B14F-4D97-AF65-F5344CB8AC3E}">
        <p14:creationId xmlns:p14="http://schemas.microsoft.com/office/powerpoint/2010/main" val="629291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337127" y="1049497"/>
            <a:ext cx="6210959" cy="1600438"/>
          </a:xfrm>
          <a:prstGeom prst="rect">
            <a:avLst/>
          </a:prstGeom>
          <a:noFill/>
        </p:spPr>
        <p:txBody>
          <a:bodyPr wrap="square">
            <a:spAutoFit/>
          </a:bodyPr>
          <a:lstStyle/>
          <a:p>
            <a:r>
              <a:rPr lang="en-US" altLang="ja-JP" b="1" dirty="0"/>
              <a:t>TSP</a:t>
            </a:r>
            <a:r>
              <a:rPr lang="ja-JP" altLang="en-US" b="1" dirty="0"/>
              <a:t>（巡回セールスマン）問題の</a:t>
            </a:r>
            <a:r>
              <a:rPr lang="en-US" altLang="ja-JP" b="1" dirty="0"/>
              <a:t>QUBO</a:t>
            </a:r>
            <a:r>
              <a:rPr lang="ja-JP" altLang="en-US" b="1" dirty="0"/>
              <a:t>モデル</a:t>
            </a:r>
            <a:endParaRPr lang="en-US" altLang="ja-JP" b="1" dirty="0"/>
          </a:p>
          <a:p>
            <a:endParaRPr lang="en-US" altLang="zh-CN" sz="1600" dirty="0"/>
          </a:p>
          <a:p>
            <a:r>
              <a:rPr lang="en-US" altLang="ja-JP" sz="1600" dirty="0"/>
              <a:t>TSP</a:t>
            </a:r>
            <a:r>
              <a:rPr lang="ja-JP" altLang="en-US" sz="1600" dirty="0"/>
              <a:t>問題の</a:t>
            </a:r>
            <a:r>
              <a:rPr lang="en-US" altLang="ja-JP" sz="1600" dirty="0"/>
              <a:t>QUBO</a:t>
            </a:r>
            <a:r>
              <a:rPr lang="ja-JP" altLang="en-US" sz="1600" dirty="0"/>
              <a:t>モデルは</a:t>
            </a:r>
            <a:r>
              <a:rPr lang="en-US" altLang="ja-JP" sz="1600" dirty="0"/>
              <a:t>2</a:t>
            </a:r>
            <a:r>
              <a:rPr lang="ja-JP" altLang="en-US" sz="1600" dirty="0"/>
              <a:t>部分から構成される</a:t>
            </a:r>
            <a:endParaRPr lang="en-US" altLang="ja-JP" sz="1600" dirty="0"/>
          </a:p>
          <a:p>
            <a:pPr marL="285750" indent="-285750">
              <a:buFont typeface="Arial" panose="020B0604020202020204" pitchFamily="34" charset="0"/>
              <a:buChar char="•"/>
            </a:pPr>
            <a:r>
              <a:rPr lang="ja-JP" altLang="en-US" sz="1600" dirty="0"/>
              <a:t>目的関数</a:t>
            </a:r>
            <a:endParaRPr lang="en-US" altLang="ja-JP" sz="1600" dirty="0"/>
          </a:p>
          <a:p>
            <a:pPr marL="285750" indent="-285750">
              <a:buFont typeface="Arial" panose="020B0604020202020204" pitchFamily="34" charset="0"/>
              <a:buChar char="•"/>
            </a:pPr>
            <a:r>
              <a:rPr lang="ja-JP" altLang="en-US" sz="1600" dirty="0"/>
              <a:t>制約条件から変換された</a:t>
            </a:r>
            <a:r>
              <a:rPr lang="en-US" altLang="ja-JP" sz="1600" dirty="0"/>
              <a:t>QUBO</a:t>
            </a:r>
            <a:r>
              <a:rPr lang="ja-JP" altLang="en-US" sz="1600" dirty="0"/>
              <a:t>式</a:t>
            </a:r>
            <a:endParaRPr lang="en-US" altLang="zh-CN" sz="1600" dirty="0"/>
          </a:p>
          <a:p>
            <a:endParaRPr lang="en-US" altLang="zh-CN" sz="1600" dirty="0"/>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5D9B905-15FC-CC96-4D8C-B4CA4DBAD3CA}"/>
                  </a:ext>
                </a:extLst>
              </p:cNvPr>
              <p:cNvSpPr txBox="1"/>
              <p:nvPr/>
            </p:nvSpPr>
            <p:spPr>
              <a:xfrm>
                <a:off x="301086" y="2294437"/>
                <a:ext cx="6097022" cy="4506939"/>
              </a:xfrm>
              <a:prstGeom prst="rect">
                <a:avLst/>
              </a:prstGeom>
              <a:noFill/>
            </p:spPr>
            <p:txBody>
              <a:bodyPr wrap="square">
                <a:spAutoFit/>
              </a:bodyPr>
              <a:lstStyle/>
              <a:p>
                <a:r>
                  <a:rPr lang="ja-JP" altLang="en-US" sz="1600" b="1" dirty="0"/>
                  <a:t>目的関数</a:t>
                </a:r>
                <a:endParaRPr lang="en-US" altLang="ja-JP" sz="1600" b="1" dirty="0"/>
              </a:p>
              <a:p>
                <a:r>
                  <a:rPr lang="ja-JP" altLang="en-US" sz="1600" dirty="0"/>
                  <a:t>例えば：町</a:t>
                </a:r>
                <a:r>
                  <a:rPr lang="ja-JP" altLang="en-US" sz="1600" b="1" dirty="0"/>
                  <a:t>四つ</a:t>
                </a:r>
                <a:r>
                  <a:rPr lang="ja-JP" altLang="en-US" sz="1600" dirty="0"/>
                  <a:t>ある</a:t>
                </a:r>
                <a:r>
                  <a:rPr lang="en-US" altLang="ja-JP" sz="1600" dirty="0"/>
                  <a:t>TSP</a:t>
                </a:r>
                <a:r>
                  <a:rPr lang="ja-JP" altLang="en-US" sz="1600" dirty="0"/>
                  <a:t>インスタンス</a:t>
                </a:r>
                <a:endParaRPr lang="en-US" altLang="ja-JP" sz="1600" dirty="0"/>
              </a:p>
              <a:p>
                <a:r>
                  <a:rPr lang="ja-JP" altLang="en-US" sz="1600" dirty="0"/>
                  <a:t>バイナリ変数</a:t>
                </a:r>
                <a14:m>
                  <m:oMath xmlns:m="http://schemas.openxmlformats.org/officeDocument/2006/math">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𝑥</m:t>
                        </m:r>
                      </m:e>
                      <m:sub>
                        <m:r>
                          <a:rPr lang="en-US" altLang="ja-JP" sz="1600" b="0" i="1" smtClean="0">
                            <a:latin typeface="Cambria Math" panose="02040503050406030204" pitchFamily="18" charset="0"/>
                          </a:rPr>
                          <m:t>𝑖</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𝑡</m:t>
                        </m:r>
                      </m:sub>
                    </m:sSub>
                  </m:oMath>
                </a14:m>
                <a:r>
                  <a:rPr lang="ja-JP" altLang="en-US" sz="1600" dirty="0"/>
                  <a:t>を定義する：</a:t>
                </a:r>
                <a:endParaRPr lang="en-US" altLang="zh-CN" sz="1600" dirty="0"/>
              </a:p>
              <a:p>
                <a:pPr algn="dist"/>
                <a14:m>
                  <m:oMathPara xmlns:m="http://schemas.openxmlformats.org/officeDocument/2006/math">
                    <m:oMathParaPr>
                      <m:jc m:val="center"/>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d>
                        <m:dPr>
                          <m:begChr m:val="{"/>
                          <m:endChr m:val=""/>
                          <m:ctrlPr>
                            <a:rPr lang="en-US" altLang="zh-CN" sz="1600" i="1" smtClean="0">
                              <a:latin typeface="Cambria Math" panose="02040503050406030204" pitchFamily="18" charset="0"/>
                            </a:rPr>
                          </m:ctrlPr>
                        </m:dPr>
                        <m:e>
                          <m:eqArr>
                            <m:eqArrPr>
                              <m:ctrlPr>
                                <a:rPr lang="en-US" altLang="zh-CN" sz="1600" i="1" smtClean="0">
                                  <a:latin typeface="Cambria Math" panose="02040503050406030204" pitchFamily="18" charset="0"/>
                                </a:rPr>
                              </m:ctrlPr>
                            </m:eqArrPr>
                            <m:e>
                              <m:r>
                                <a:rPr lang="en-US" altLang="zh-CN" sz="1600" b="0" i="1" smtClean="0">
                                  <a:latin typeface="Cambria Math" panose="02040503050406030204" pitchFamily="18" charset="0"/>
                                </a:rPr>
                                <m:t>1,  </m:t>
                              </m:r>
                              <m:r>
                                <a:rPr lang="ja-JP" altLang="en-US" sz="1600" i="1">
                                  <a:latin typeface="Cambria Math" panose="02040503050406030204" pitchFamily="18" charset="0"/>
                                </a:rPr>
                                <m:t>町</m:t>
                              </m:r>
                              <m:r>
                                <a:rPr lang="en-US" altLang="ja-JP" sz="1600" i="1">
                                  <a:latin typeface="Cambria Math" panose="02040503050406030204" pitchFamily="18" charset="0"/>
                                </a:rPr>
                                <m:t>𝑖</m:t>
                              </m:r>
                              <m:r>
                                <a:rPr lang="ja-JP" altLang="en-US" sz="1600" i="1">
                                  <a:latin typeface="Cambria Math" panose="02040503050406030204" pitchFamily="18" charset="0"/>
                                </a:rPr>
                                <m:t>へ</m:t>
                              </m:r>
                              <m:r>
                                <a:rPr lang="en-US" altLang="ja-JP" sz="1600" i="1">
                                  <a:latin typeface="Cambria Math" panose="02040503050406030204" pitchFamily="18" charset="0"/>
                                </a:rPr>
                                <m:t>𝑡</m:t>
                              </m:r>
                              <m:r>
                                <a:rPr lang="ja-JP" altLang="en-US" sz="1600" i="1">
                                  <a:latin typeface="Cambria Math" panose="02040503050406030204" pitchFamily="18" charset="0"/>
                                </a:rPr>
                                <m:t>番目に訪れる</m:t>
                              </m:r>
                            </m:e>
                            <m:e>
                              <m:r>
                                <a:rPr lang="en-US" altLang="ja-JP" sz="1600" b="0" i="1" smtClean="0">
                                  <a:latin typeface="Cambria Math" panose="02040503050406030204" pitchFamily="18" charset="0"/>
                                </a:rPr>
                                <m:t>     </m:t>
                              </m:r>
                              <m:r>
                                <a:rPr lang="en-US" altLang="zh-CN" sz="1600" b="0" i="1" smtClean="0">
                                  <a:latin typeface="Cambria Math" panose="02040503050406030204" pitchFamily="18" charset="0"/>
                                </a:rPr>
                                <m:t>0,  </m:t>
                              </m:r>
                              <m:r>
                                <a:rPr lang="ja-JP" altLang="en-US" sz="1600" i="1">
                                  <a:latin typeface="Cambria Math" panose="02040503050406030204" pitchFamily="18" charset="0"/>
                                </a:rPr>
                                <m:t>町</m:t>
                              </m:r>
                              <m:r>
                                <a:rPr lang="en-US" altLang="zh-CN" sz="1600" b="0" i="1" smtClean="0">
                                  <a:latin typeface="Cambria Math" panose="02040503050406030204" pitchFamily="18" charset="0"/>
                                </a:rPr>
                                <m:t>𝑖</m:t>
                              </m:r>
                              <m:r>
                                <a:rPr lang="ja-JP" altLang="en-US" sz="1600" i="1">
                                  <a:latin typeface="Cambria Math" panose="02040503050406030204" pitchFamily="18" charset="0"/>
                                </a:rPr>
                                <m:t>へ</m:t>
                              </m:r>
                              <m:r>
                                <a:rPr lang="en-US" altLang="zh-CN" sz="1600" b="0" i="1" smtClean="0">
                                  <a:latin typeface="Cambria Math" panose="02040503050406030204" pitchFamily="18" charset="0"/>
                                </a:rPr>
                                <m:t>𝑡</m:t>
                              </m:r>
                              <m:r>
                                <a:rPr lang="ja-JP" altLang="en-US" sz="1600" i="1">
                                  <a:latin typeface="Cambria Math" panose="02040503050406030204" pitchFamily="18" charset="0"/>
                                </a:rPr>
                                <m:t>番目に</m:t>
                              </m:r>
                              <m:r>
                                <a:rPr lang="ja-JP" altLang="en-US" sz="1600" i="1" smtClean="0">
                                  <a:latin typeface="Cambria Math" panose="02040503050406030204" pitchFamily="18" charset="0"/>
                                </a:rPr>
                                <m:t>訪れない</m:t>
                              </m:r>
                            </m:e>
                          </m:eqArr>
                        </m:e>
                      </m:d>
                    </m:oMath>
                  </m:oMathPara>
                </a14:m>
                <a:endParaRPr lang="en-US" altLang="zh-CN" sz="1600" dirty="0"/>
              </a:p>
              <a:p>
                <a:pPr algn="dist"/>
                <a:endParaRPr lang="en-US" altLang="zh-CN" sz="1600" dirty="0"/>
              </a:p>
              <a:p>
                <a:r>
                  <a:rPr lang="ja-JP" altLang="en-US" sz="1600" dirty="0"/>
                  <a:t>なので，町四つある</a:t>
                </a:r>
                <a:r>
                  <a:rPr lang="en-US" altLang="ja-JP" sz="1600" dirty="0"/>
                  <a:t>TSP</a:t>
                </a:r>
                <a:r>
                  <a:rPr lang="ja-JP" altLang="en-US" sz="1600" dirty="0"/>
                  <a:t>問題は</a:t>
                </a:r>
                <a:r>
                  <a:rPr lang="en-US" altLang="ja-JP" sz="1600" dirty="0"/>
                  <a:t>16</a:t>
                </a:r>
                <a:r>
                  <a:rPr lang="ja-JP" altLang="en-US" sz="1600" dirty="0"/>
                  <a:t>個のバイナリ変数が必要</a:t>
                </a:r>
                <a:endParaRPr lang="en-US" altLang="zh-CN" sz="1600"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4</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4</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endParaRPr lang="en-US" altLang="zh-CN" sz="1600" dirty="0"/>
              </a:p>
              <a:p>
                <a:r>
                  <a:rPr lang="ja-JP" altLang="en-US" sz="1600" dirty="0"/>
                  <a:t>目的関数：</a:t>
                </a:r>
                <a:endParaRPr lang="en-US" altLang="ja-JP" sz="1600" dirty="0"/>
              </a:p>
              <a:p>
                <a:pPr/>
                <a14:m>
                  <m:oMathPara xmlns:m="http://schemas.openxmlformats.org/officeDocument/2006/math">
                    <m:oMathParaPr>
                      <m:jc m:val="centerGroup"/>
                    </m:oMathParaPr>
                    <m:oMath xmlns:m="http://schemas.openxmlformats.org/officeDocument/2006/math">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𝑑</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𝑗</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e>
                                      </m:d>
                                      <m:r>
                                        <a:rPr lang="en-US" altLang="zh-CN" sz="1600" i="1">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4</m:t>
                                      </m:r>
                                    </m:sub>
                                  </m:sSub>
                                </m:e>
                              </m:nary>
                            </m:e>
                          </m:nary>
                        </m:e>
                      </m:nary>
                    </m:oMath>
                  </m:oMathPara>
                </a14:m>
                <a:endParaRPr lang="en-US" altLang="zh-CN" sz="1600" dirty="0"/>
              </a:p>
              <a:p>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𝑑</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sub>
                    </m:sSub>
                  </m:oMath>
                </a14:m>
                <a:r>
                  <a:rPr lang="ja-JP" altLang="en-US" sz="1600" b="0" dirty="0"/>
                  <a:t>：町</a:t>
                </a:r>
                <a14:m>
                  <m:oMath xmlns:m="http://schemas.openxmlformats.org/officeDocument/2006/math">
                    <m:r>
                      <a:rPr lang="en-US" altLang="ja-JP" sz="1600" b="0" i="1" smtClean="0">
                        <a:latin typeface="Cambria Math" panose="02040503050406030204" pitchFamily="18" charset="0"/>
                      </a:rPr>
                      <m:t>𝑖</m:t>
                    </m:r>
                  </m:oMath>
                </a14:m>
                <a:r>
                  <a:rPr lang="ja-JP" altLang="en-US" sz="1600" b="0" dirty="0"/>
                  <a:t>と町</a:t>
                </a:r>
                <a14:m>
                  <m:oMath xmlns:m="http://schemas.openxmlformats.org/officeDocument/2006/math">
                    <m:r>
                      <a:rPr lang="en-US" altLang="ja-JP" sz="1600" b="0" i="1" smtClean="0">
                        <a:latin typeface="Cambria Math" panose="02040503050406030204" pitchFamily="18" charset="0"/>
                      </a:rPr>
                      <m:t>𝑗</m:t>
                    </m:r>
                  </m:oMath>
                </a14:m>
                <a:r>
                  <a:rPr lang="ja-JP" altLang="en-US" sz="1600" b="0" dirty="0"/>
                  <a:t>の距離</a:t>
                </a:r>
                <a:endParaRPr lang="en-US" altLang="zh-CN" sz="1600" b="0" dirty="0"/>
              </a:p>
            </p:txBody>
          </p:sp>
        </mc:Choice>
        <mc:Fallback xmlns="">
          <p:sp>
            <p:nvSpPr>
              <p:cNvPr id="15" name="文本框 14">
                <a:extLst>
                  <a:ext uri="{FF2B5EF4-FFF2-40B4-BE49-F238E27FC236}">
                    <a16:creationId xmlns:a16="http://schemas.microsoft.com/office/drawing/2014/main" id="{E5D9B905-15FC-CC96-4D8C-B4CA4DBAD3CA}"/>
                  </a:ext>
                </a:extLst>
              </p:cNvPr>
              <p:cNvSpPr txBox="1">
                <a:spLocks noRot="1" noChangeAspect="1" noMove="1" noResize="1" noEditPoints="1" noAdjustHandles="1" noChangeArrowheads="1" noChangeShapeType="1" noTextEdit="1"/>
              </p:cNvSpPr>
              <p:nvPr/>
            </p:nvSpPr>
            <p:spPr>
              <a:xfrm>
                <a:off x="301086" y="2294437"/>
                <a:ext cx="6097022" cy="4506939"/>
              </a:xfrm>
              <a:prstGeom prst="rect">
                <a:avLst/>
              </a:prstGeom>
              <a:blipFill>
                <a:blip r:embed="rId2"/>
                <a:stretch>
                  <a:fillRect l="-500" t="-405" b="-541"/>
                </a:stretch>
              </a:blipFill>
            </p:spPr>
            <p:txBody>
              <a:bodyPr/>
              <a:lstStyle/>
              <a:p>
                <a:r>
                  <a:rPr lang="zh-CN" altLang="en-US">
                    <a:noFill/>
                  </a:rPr>
                  <a:t> </a:t>
                </a:r>
              </a:p>
            </p:txBody>
          </p:sp>
        </mc:Fallback>
      </mc:AlternateContent>
      <p:pic>
        <p:nvPicPr>
          <p:cNvPr id="22" name="图片 21">
            <a:extLst>
              <a:ext uri="{FF2B5EF4-FFF2-40B4-BE49-F238E27FC236}">
                <a16:creationId xmlns:a16="http://schemas.microsoft.com/office/drawing/2014/main" id="{723EEBC7-3CD1-9E80-8DF1-98BD83606A05}"/>
              </a:ext>
            </a:extLst>
          </p:cNvPr>
          <p:cNvPicPr>
            <a:picLocks noChangeAspect="1"/>
          </p:cNvPicPr>
          <p:nvPr/>
        </p:nvPicPr>
        <p:blipFill>
          <a:blip r:embed="rId3"/>
          <a:stretch>
            <a:fillRect/>
          </a:stretch>
        </p:blipFill>
        <p:spPr>
          <a:xfrm>
            <a:off x="5790457" y="1802931"/>
            <a:ext cx="6332270" cy="3166135"/>
          </a:xfrm>
          <a:prstGeom prst="rect">
            <a:avLst/>
          </a:prstGeom>
        </p:spPr>
      </p:pic>
      <p:sp>
        <p:nvSpPr>
          <p:cNvPr id="23" name="文本框 22">
            <a:extLst>
              <a:ext uri="{FF2B5EF4-FFF2-40B4-BE49-F238E27FC236}">
                <a16:creationId xmlns:a16="http://schemas.microsoft.com/office/drawing/2014/main" id="{5A21473F-6293-FC37-BC76-B11EEE8F9EB2}"/>
              </a:ext>
            </a:extLst>
          </p:cNvPr>
          <p:cNvSpPr txBox="1"/>
          <p:nvPr/>
        </p:nvSpPr>
        <p:spPr>
          <a:xfrm>
            <a:off x="5790457" y="1363251"/>
            <a:ext cx="2832827" cy="307777"/>
          </a:xfrm>
          <a:prstGeom prst="rect">
            <a:avLst/>
          </a:prstGeom>
          <a:noFill/>
        </p:spPr>
        <p:txBody>
          <a:bodyPr wrap="none" rtlCol="0">
            <a:spAutoFit/>
          </a:bodyPr>
          <a:lstStyle/>
          <a:p>
            <a:r>
              <a:rPr lang="ja-JP" altLang="en-US" sz="1400" dirty="0"/>
              <a:t>展開された目的関数の</a:t>
            </a:r>
            <a:r>
              <a:rPr lang="en-US" altLang="ja-JP" sz="1400" dirty="0"/>
              <a:t>QUBO</a:t>
            </a:r>
            <a:r>
              <a:rPr lang="ja-JP" altLang="en-US" sz="1400" dirty="0"/>
              <a:t>行列</a:t>
            </a:r>
            <a:endParaRPr lang="zh-CN" altLang="en-US" sz="1400" dirty="0"/>
          </a:p>
        </p:txBody>
      </p:sp>
      <p:grpSp>
        <p:nvGrpSpPr>
          <p:cNvPr id="25" name="组合 24">
            <a:extLst>
              <a:ext uri="{FF2B5EF4-FFF2-40B4-BE49-F238E27FC236}">
                <a16:creationId xmlns:a16="http://schemas.microsoft.com/office/drawing/2014/main" id="{033061CB-399B-B72C-CB6F-6CA7B67BD9A7}"/>
              </a:ext>
            </a:extLst>
          </p:cNvPr>
          <p:cNvGrpSpPr/>
          <p:nvPr/>
        </p:nvGrpSpPr>
        <p:grpSpPr>
          <a:xfrm>
            <a:off x="5790457" y="5350776"/>
            <a:ext cx="2826103" cy="1300519"/>
            <a:chOff x="5724326" y="5590921"/>
            <a:chExt cx="2826103" cy="1300519"/>
          </a:xfrm>
        </p:grpSpPr>
        <p:grpSp>
          <p:nvGrpSpPr>
            <p:cNvPr id="19" name="组合 18">
              <a:extLst>
                <a:ext uri="{FF2B5EF4-FFF2-40B4-BE49-F238E27FC236}">
                  <a16:creationId xmlns:a16="http://schemas.microsoft.com/office/drawing/2014/main" id="{14610815-C189-2187-93DD-32B9655C528A}"/>
                </a:ext>
              </a:extLst>
            </p:cNvPr>
            <p:cNvGrpSpPr/>
            <p:nvPr/>
          </p:nvGrpSpPr>
          <p:grpSpPr>
            <a:xfrm>
              <a:off x="5790457" y="5590921"/>
              <a:ext cx="2345039" cy="484706"/>
              <a:chOff x="5611294" y="5893233"/>
              <a:chExt cx="2345039" cy="484706"/>
            </a:xfrm>
          </p:grpSpPr>
          <p:grpSp>
            <p:nvGrpSpPr>
              <p:cNvPr id="12" name="组合 11">
                <a:extLst>
                  <a:ext uri="{FF2B5EF4-FFF2-40B4-BE49-F238E27FC236}">
                    <a16:creationId xmlns:a16="http://schemas.microsoft.com/office/drawing/2014/main" id="{2AE774C9-18D8-B473-2958-A28DC2803300}"/>
                  </a:ext>
                </a:extLst>
              </p:cNvPr>
              <p:cNvGrpSpPr/>
              <p:nvPr/>
            </p:nvGrpSpPr>
            <p:grpSpPr>
              <a:xfrm>
                <a:off x="5611294" y="5893234"/>
                <a:ext cx="484705" cy="484705"/>
                <a:chOff x="6750187" y="5893234"/>
                <a:chExt cx="484705" cy="484705"/>
              </a:xfrm>
            </p:grpSpPr>
            <p:sp>
              <p:nvSpPr>
                <p:cNvPr id="4" name="椭圆 3">
                  <a:extLst>
                    <a:ext uri="{FF2B5EF4-FFF2-40B4-BE49-F238E27FC236}">
                      <a16:creationId xmlns:a16="http://schemas.microsoft.com/office/drawing/2014/main" id="{088D7241-FE1D-7989-E0E6-613F4931EAC2}"/>
                    </a:ext>
                  </a:extLst>
                </p:cNvPr>
                <p:cNvSpPr/>
                <p:nvPr/>
              </p:nvSpPr>
              <p:spPr>
                <a:xfrm>
                  <a:off x="6750187" y="5893234"/>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7391D58-563B-8E97-6BD4-C58B79E96B68}"/>
                        </a:ext>
                      </a:extLst>
                    </p:cNvPr>
                    <p:cNvSpPr txBox="1"/>
                    <p:nvPr/>
                  </p:nvSpPr>
                  <p:spPr>
                    <a:xfrm>
                      <a:off x="6888002" y="5950920"/>
                      <a:ext cx="301320"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b="0" i="1" smtClean="0">
                                <a:solidFill>
                                  <a:schemeClr val="bg1"/>
                                </a:solidFill>
                                <a:latin typeface="Cambria Math" panose="02040503050406030204" pitchFamily="18" charset="0"/>
                              </a:rPr>
                              <m:t>𝑖</m:t>
                            </m:r>
                          </m:oMath>
                        </m:oMathPara>
                      </a14:m>
                      <a:endParaRPr lang="zh-CN" altLang="en-US" dirty="0">
                        <a:solidFill>
                          <a:schemeClr val="bg1"/>
                        </a:solidFill>
                      </a:endParaRPr>
                    </a:p>
                  </p:txBody>
                </p:sp>
              </mc:Choice>
              <mc:Fallback xmlns="">
                <p:sp>
                  <p:nvSpPr>
                    <p:cNvPr id="8" name="文本框 7">
                      <a:extLst>
                        <a:ext uri="{FF2B5EF4-FFF2-40B4-BE49-F238E27FC236}">
                          <a16:creationId xmlns:a16="http://schemas.microsoft.com/office/drawing/2014/main" id="{D7391D58-563B-8E97-6BD4-C58B79E96B68}"/>
                        </a:ext>
                      </a:extLst>
                    </p:cNvPr>
                    <p:cNvSpPr txBox="1">
                      <a:spLocks noRot="1" noChangeAspect="1" noMove="1" noResize="1" noEditPoints="1" noAdjustHandles="1" noChangeArrowheads="1" noChangeShapeType="1" noTextEdit="1"/>
                    </p:cNvSpPr>
                    <p:nvPr/>
                  </p:nvSpPr>
                  <p:spPr>
                    <a:xfrm>
                      <a:off x="6888002" y="5950920"/>
                      <a:ext cx="301320" cy="369332"/>
                    </a:xfrm>
                    <a:prstGeom prst="rect">
                      <a:avLst/>
                    </a:prstGeom>
                    <a:blipFill>
                      <a:blip r:embed="rId4"/>
                      <a:stretch>
                        <a:fillRect l="-2000"/>
                      </a:stretch>
                    </a:blipFill>
                  </p:spPr>
                  <p:txBody>
                    <a:bodyPr/>
                    <a:lstStyle/>
                    <a:p>
                      <a:r>
                        <a:rPr lang="zh-CN" altLang="en-US">
                          <a:noFill/>
                        </a:rPr>
                        <a:t> </a:t>
                      </a:r>
                    </a:p>
                  </p:txBody>
                </p:sp>
              </mc:Fallback>
            </mc:AlternateContent>
          </p:grpSp>
          <p:grpSp>
            <p:nvGrpSpPr>
              <p:cNvPr id="13" name="组合 12">
                <a:extLst>
                  <a:ext uri="{FF2B5EF4-FFF2-40B4-BE49-F238E27FC236}">
                    <a16:creationId xmlns:a16="http://schemas.microsoft.com/office/drawing/2014/main" id="{DE2615D6-0973-3618-FA75-1AC842BFAF1F}"/>
                  </a:ext>
                </a:extLst>
              </p:cNvPr>
              <p:cNvGrpSpPr/>
              <p:nvPr/>
            </p:nvGrpSpPr>
            <p:grpSpPr>
              <a:xfrm>
                <a:off x="7471628" y="5893233"/>
                <a:ext cx="484705" cy="484705"/>
                <a:chOff x="8290778" y="5865587"/>
                <a:chExt cx="484705" cy="484705"/>
              </a:xfrm>
            </p:grpSpPr>
            <p:sp>
              <p:nvSpPr>
                <p:cNvPr id="11" name="椭圆 10">
                  <a:extLst>
                    <a:ext uri="{FF2B5EF4-FFF2-40B4-BE49-F238E27FC236}">
                      <a16:creationId xmlns:a16="http://schemas.microsoft.com/office/drawing/2014/main" id="{D81CF568-5AD7-F852-DE05-B2B0E14ACF76}"/>
                    </a:ext>
                  </a:extLst>
                </p:cNvPr>
                <p:cNvSpPr/>
                <p:nvPr/>
              </p:nvSpPr>
              <p:spPr>
                <a:xfrm>
                  <a:off x="8290778" y="5865587"/>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A568DD0-904B-D488-60D7-01A061A7C3ED}"/>
                        </a:ext>
                      </a:extLst>
                    </p:cNvPr>
                    <p:cNvSpPr txBox="1"/>
                    <p:nvPr/>
                  </p:nvSpPr>
                  <p:spPr>
                    <a:xfrm>
                      <a:off x="8381783" y="5893234"/>
                      <a:ext cx="393700"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b="0" i="1" smtClean="0">
                                <a:solidFill>
                                  <a:schemeClr val="bg1"/>
                                </a:solidFill>
                                <a:latin typeface="Cambria Math" panose="02040503050406030204" pitchFamily="18" charset="0"/>
                              </a:rPr>
                              <m:t>𝑗</m:t>
                            </m:r>
                          </m:oMath>
                        </m:oMathPara>
                      </a14:m>
                      <a:endParaRPr lang="en-US" altLang="zh-CN" b="0" dirty="0">
                        <a:solidFill>
                          <a:schemeClr val="bg1"/>
                        </a:solidFill>
                      </a:endParaRPr>
                    </a:p>
                  </p:txBody>
                </p:sp>
              </mc:Choice>
              <mc:Fallback xmlns="">
                <p:sp>
                  <p:nvSpPr>
                    <p:cNvPr id="10" name="文本框 9">
                      <a:extLst>
                        <a:ext uri="{FF2B5EF4-FFF2-40B4-BE49-F238E27FC236}">
                          <a16:creationId xmlns:a16="http://schemas.microsoft.com/office/drawing/2014/main" id="{EA568DD0-904B-D488-60D7-01A061A7C3ED}"/>
                        </a:ext>
                      </a:extLst>
                    </p:cNvPr>
                    <p:cNvSpPr txBox="1">
                      <a:spLocks noRot="1" noChangeAspect="1" noMove="1" noResize="1" noEditPoints="1" noAdjustHandles="1" noChangeArrowheads="1" noChangeShapeType="1" noTextEdit="1"/>
                    </p:cNvSpPr>
                    <p:nvPr/>
                  </p:nvSpPr>
                  <p:spPr>
                    <a:xfrm>
                      <a:off x="8381783" y="5893234"/>
                      <a:ext cx="393700" cy="369332"/>
                    </a:xfrm>
                    <a:prstGeom prst="rect">
                      <a:avLst/>
                    </a:prstGeom>
                    <a:blipFill>
                      <a:blip r:embed="rId5"/>
                      <a:stretch>
                        <a:fillRect b="-13115"/>
                      </a:stretch>
                    </a:blipFill>
                  </p:spPr>
                  <p:txBody>
                    <a:bodyPr/>
                    <a:lstStyle/>
                    <a:p>
                      <a:r>
                        <a:rPr lang="zh-CN" altLang="en-US">
                          <a:noFill/>
                        </a:rPr>
                        <a:t> </a:t>
                      </a:r>
                    </a:p>
                  </p:txBody>
                </p:sp>
              </mc:Fallback>
            </mc:AlternateContent>
          </p:grpSp>
          <p:cxnSp>
            <p:nvCxnSpPr>
              <p:cNvPr id="16" name="直接箭头连接符 15">
                <a:extLst>
                  <a:ext uri="{FF2B5EF4-FFF2-40B4-BE49-F238E27FC236}">
                    <a16:creationId xmlns:a16="http://schemas.microsoft.com/office/drawing/2014/main" id="{BD419272-F648-7657-6419-AA07E4E58E71}"/>
                  </a:ext>
                </a:extLst>
              </p:cNvPr>
              <p:cNvCxnSpPr>
                <a:cxnSpLocks/>
                <a:stCxn id="4" idx="6"/>
                <a:endCxn id="11" idx="2"/>
              </p:cNvCxnSpPr>
              <p:nvPr/>
            </p:nvCxnSpPr>
            <p:spPr>
              <a:xfrm flipV="1">
                <a:off x="6095999" y="6135586"/>
                <a:ext cx="1375629" cy="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A6E4D12-6893-71AE-B665-5D7E932F2E29}"/>
                    </a:ext>
                  </a:extLst>
                </p:cNvPr>
                <p:cNvSpPr txBox="1"/>
                <p:nvPr/>
              </p:nvSpPr>
              <p:spPr>
                <a:xfrm>
                  <a:off x="6768082" y="5838243"/>
                  <a:ext cx="389787"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oMath>
                    </m:oMathPara>
                  </a14:m>
                  <a:endParaRPr lang="zh-CN" altLang="en-US" dirty="0"/>
                </a:p>
              </p:txBody>
            </p:sp>
          </mc:Choice>
          <mc:Fallback xmlns="">
            <p:sp>
              <p:nvSpPr>
                <p:cNvPr id="20" name="文本框 19">
                  <a:extLst>
                    <a:ext uri="{FF2B5EF4-FFF2-40B4-BE49-F238E27FC236}">
                      <a16:creationId xmlns:a16="http://schemas.microsoft.com/office/drawing/2014/main" id="{5A6E4D12-6893-71AE-B665-5D7E932F2E29}"/>
                    </a:ext>
                  </a:extLst>
                </p:cNvPr>
                <p:cNvSpPr txBox="1">
                  <a:spLocks noRot="1" noChangeAspect="1" noMove="1" noResize="1" noEditPoints="1" noAdjustHandles="1" noChangeArrowheads="1" noChangeShapeType="1" noTextEdit="1"/>
                </p:cNvSpPr>
                <p:nvPr/>
              </p:nvSpPr>
              <p:spPr>
                <a:xfrm>
                  <a:off x="6768082" y="5838243"/>
                  <a:ext cx="389787" cy="299313"/>
                </a:xfrm>
                <a:prstGeom prst="rect">
                  <a:avLst/>
                </a:prstGeom>
                <a:blipFill>
                  <a:blip r:embed="rId6"/>
                  <a:stretch>
                    <a:fillRect l="-14063" r="-9375"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03C09047-2BBD-895C-343A-7B1F0DB12F5B}"/>
                    </a:ext>
                  </a:extLst>
                </p:cNvPr>
                <p:cNvSpPr txBox="1"/>
                <p:nvPr/>
              </p:nvSpPr>
              <p:spPr>
                <a:xfrm>
                  <a:off x="5724326" y="6245109"/>
                  <a:ext cx="646331"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𝑡</m:t>
                        </m:r>
                      </m:oMath>
                    </m:oMathPara>
                  </a14:m>
                  <a:endParaRPr lang="en-US" altLang="ja-JP" dirty="0"/>
                </a:p>
                <a:p>
                  <a:r>
                    <a:rPr lang="ja-JP" altLang="en-US" dirty="0"/>
                    <a:t>番目</a:t>
                  </a:r>
                  <a:endParaRPr lang="zh-CN" altLang="en-US" dirty="0"/>
                </a:p>
              </p:txBody>
            </p:sp>
          </mc:Choice>
          <mc:Fallback xmlns="">
            <p:sp>
              <p:nvSpPr>
                <p:cNvPr id="21" name="文本框 20">
                  <a:extLst>
                    <a:ext uri="{FF2B5EF4-FFF2-40B4-BE49-F238E27FC236}">
                      <a16:creationId xmlns:a16="http://schemas.microsoft.com/office/drawing/2014/main" id="{03C09047-2BBD-895C-343A-7B1F0DB12F5B}"/>
                    </a:ext>
                  </a:extLst>
                </p:cNvPr>
                <p:cNvSpPr txBox="1">
                  <a:spLocks noRot="1" noChangeAspect="1" noMove="1" noResize="1" noEditPoints="1" noAdjustHandles="1" noChangeArrowheads="1" noChangeShapeType="1" noTextEdit="1"/>
                </p:cNvSpPr>
                <p:nvPr/>
              </p:nvSpPr>
              <p:spPr>
                <a:xfrm>
                  <a:off x="5724326" y="6245109"/>
                  <a:ext cx="646331" cy="646331"/>
                </a:xfrm>
                <a:prstGeom prst="rect">
                  <a:avLst/>
                </a:prstGeom>
                <a:blipFill>
                  <a:blip r:embed="rId7"/>
                  <a:stretch>
                    <a:fillRect l="-8491" r="-7547" b="-150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F1312DFC-717B-AA48-8E0F-91A5BA124494}"/>
                    </a:ext>
                  </a:extLst>
                </p:cNvPr>
                <p:cNvSpPr txBox="1"/>
                <p:nvPr/>
              </p:nvSpPr>
              <p:spPr>
                <a:xfrm>
                  <a:off x="7277260" y="6245109"/>
                  <a:ext cx="1273169" cy="646331"/>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d>
                          <m:dPr>
                            <m:ctrlPr>
                              <a:rPr lang="en-US" altLang="ja-JP" b="0" i="1" smtClean="0">
                                <a:latin typeface="Cambria Math" panose="02040503050406030204" pitchFamily="18" charset="0"/>
                              </a:rPr>
                            </m:ctrlPr>
                          </m:dPr>
                          <m:e>
                            <m:r>
                              <a:rPr lang="en-US" altLang="ja-JP" i="1">
                                <a:latin typeface="Cambria Math" panose="02040503050406030204" pitchFamily="18" charset="0"/>
                              </a:rPr>
                              <m:t>𝑡</m:t>
                            </m:r>
                            <m:r>
                              <a:rPr lang="en-US" altLang="ja-JP" i="1">
                                <a:latin typeface="Cambria Math" panose="02040503050406030204" pitchFamily="18" charset="0"/>
                              </a:rPr>
                              <m:t>+1</m:t>
                            </m:r>
                          </m:e>
                        </m:d>
                        <m:r>
                          <a:rPr lang="en-US" altLang="ja-JP" b="0" i="1" smtClean="0">
                            <a:latin typeface="Cambria Math" panose="02040503050406030204" pitchFamily="18" charset="0"/>
                          </a:rPr>
                          <m:t>%4</m:t>
                        </m:r>
                      </m:oMath>
                    </m:oMathPara>
                  </a14:m>
                  <a:endParaRPr lang="en-US" altLang="ja-JP" dirty="0"/>
                </a:p>
                <a:p>
                  <a:pPr algn="ctr"/>
                  <a:r>
                    <a:rPr lang="ja-JP" altLang="en-US" dirty="0"/>
                    <a:t>番目</a:t>
                  </a:r>
                  <a:endParaRPr lang="zh-CN" altLang="en-US" dirty="0"/>
                </a:p>
              </p:txBody>
            </p:sp>
          </mc:Choice>
          <mc:Fallback xmlns="">
            <p:sp>
              <p:nvSpPr>
                <p:cNvPr id="24" name="文本框 23">
                  <a:extLst>
                    <a:ext uri="{FF2B5EF4-FFF2-40B4-BE49-F238E27FC236}">
                      <a16:creationId xmlns:a16="http://schemas.microsoft.com/office/drawing/2014/main" id="{F1312DFC-717B-AA48-8E0F-91A5BA124494}"/>
                    </a:ext>
                  </a:extLst>
                </p:cNvPr>
                <p:cNvSpPr txBox="1">
                  <a:spLocks noRot="1" noChangeAspect="1" noMove="1" noResize="1" noEditPoints="1" noAdjustHandles="1" noChangeArrowheads="1" noChangeShapeType="1" noTextEdit="1"/>
                </p:cNvSpPr>
                <p:nvPr/>
              </p:nvSpPr>
              <p:spPr>
                <a:xfrm>
                  <a:off x="7277260" y="6245109"/>
                  <a:ext cx="1273169" cy="646331"/>
                </a:xfrm>
                <a:prstGeom prst="rect">
                  <a:avLst/>
                </a:prstGeom>
                <a:blipFill>
                  <a:blip r:embed="rId8"/>
                  <a:stretch>
                    <a:fillRect b="-1509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540360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E8B5A9D-CD7A-5244-0784-736E31E6535B}"/>
              </a:ext>
            </a:extLst>
          </p:cNvPr>
          <p:cNvGrpSpPr/>
          <p:nvPr/>
        </p:nvGrpSpPr>
        <p:grpSpPr>
          <a:xfrm>
            <a:off x="1025460" y="1536144"/>
            <a:ext cx="10105358" cy="4650282"/>
            <a:chOff x="5724326" y="5590921"/>
            <a:chExt cx="2822766" cy="1298981"/>
          </a:xfrm>
        </p:grpSpPr>
        <p:grpSp>
          <p:nvGrpSpPr>
            <p:cNvPr id="5" name="组合 4">
              <a:extLst>
                <a:ext uri="{FF2B5EF4-FFF2-40B4-BE49-F238E27FC236}">
                  <a16:creationId xmlns:a16="http://schemas.microsoft.com/office/drawing/2014/main" id="{683E9F45-4B13-EB1C-75D0-DDCC858E3AA4}"/>
                </a:ext>
              </a:extLst>
            </p:cNvPr>
            <p:cNvGrpSpPr/>
            <p:nvPr/>
          </p:nvGrpSpPr>
          <p:grpSpPr>
            <a:xfrm>
              <a:off x="5790457" y="5590921"/>
              <a:ext cx="2345039" cy="484706"/>
              <a:chOff x="5611294" y="5893233"/>
              <a:chExt cx="2345039" cy="484706"/>
            </a:xfrm>
          </p:grpSpPr>
          <p:grpSp>
            <p:nvGrpSpPr>
              <p:cNvPr id="9" name="组合 8">
                <a:extLst>
                  <a:ext uri="{FF2B5EF4-FFF2-40B4-BE49-F238E27FC236}">
                    <a16:creationId xmlns:a16="http://schemas.microsoft.com/office/drawing/2014/main" id="{5B13D0D9-7A1E-E83A-1F6A-8AD876C9FE6B}"/>
                  </a:ext>
                </a:extLst>
              </p:cNvPr>
              <p:cNvGrpSpPr/>
              <p:nvPr/>
            </p:nvGrpSpPr>
            <p:grpSpPr>
              <a:xfrm>
                <a:off x="5611294" y="5893234"/>
                <a:ext cx="484705" cy="484705"/>
                <a:chOff x="6750187" y="5893234"/>
                <a:chExt cx="484705" cy="484705"/>
              </a:xfrm>
            </p:grpSpPr>
            <p:sp>
              <p:nvSpPr>
                <p:cNvPr id="14" name="椭圆 13">
                  <a:extLst>
                    <a:ext uri="{FF2B5EF4-FFF2-40B4-BE49-F238E27FC236}">
                      <a16:creationId xmlns:a16="http://schemas.microsoft.com/office/drawing/2014/main" id="{D7D0766A-F00A-106E-9EAE-7D727CDB0F9D}"/>
                    </a:ext>
                  </a:extLst>
                </p:cNvPr>
                <p:cNvSpPr/>
                <p:nvPr/>
              </p:nvSpPr>
              <p:spPr>
                <a:xfrm>
                  <a:off x="6750187" y="5893234"/>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7200" dirty="0"/>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105BECC0-CCD6-9632-DC1B-9071A561BA7A}"/>
                        </a:ext>
                      </a:extLst>
                    </p:cNvPr>
                    <p:cNvSpPr txBox="1"/>
                    <p:nvPr/>
                  </p:nvSpPr>
                  <p:spPr>
                    <a:xfrm>
                      <a:off x="6888002" y="5950920"/>
                      <a:ext cx="301320" cy="33529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sz="7200" b="0" i="1" smtClean="0">
                                <a:solidFill>
                                  <a:schemeClr val="bg1"/>
                                </a:solidFill>
                                <a:latin typeface="Cambria Math" panose="02040503050406030204" pitchFamily="18" charset="0"/>
                              </a:rPr>
                              <m:t>𝑖</m:t>
                            </m:r>
                          </m:oMath>
                        </m:oMathPara>
                      </a14:m>
                      <a:endParaRPr lang="zh-CN" altLang="en-US" sz="7200" dirty="0">
                        <a:solidFill>
                          <a:schemeClr val="bg1"/>
                        </a:solidFill>
                      </a:endParaRPr>
                    </a:p>
                  </p:txBody>
                </p:sp>
              </mc:Choice>
              <mc:Fallback xmlns="">
                <p:sp>
                  <p:nvSpPr>
                    <p:cNvPr id="15" name="文本框 14">
                      <a:extLst>
                        <a:ext uri="{FF2B5EF4-FFF2-40B4-BE49-F238E27FC236}">
                          <a16:creationId xmlns:a16="http://schemas.microsoft.com/office/drawing/2014/main" id="{105BECC0-CCD6-9632-DC1B-9071A561BA7A}"/>
                        </a:ext>
                      </a:extLst>
                    </p:cNvPr>
                    <p:cNvSpPr txBox="1">
                      <a:spLocks noRot="1" noChangeAspect="1" noMove="1" noResize="1" noEditPoints="1" noAdjustHandles="1" noChangeArrowheads="1" noChangeShapeType="1" noTextEdit="1"/>
                    </p:cNvSpPr>
                    <p:nvPr/>
                  </p:nvSpPr>
                  <p:spPr>
                    <a:xfrm>
                      <a:off x="6888002" y="5950920"/>
                      <a:ext cx="301320" cy="335292"/>
                    </a:xfrm>
                    <a:prstGeom prst="rect">
                      <a:avLst/>
                    </a:prstGeom>
                    <a:blipFill>
                      <a:blip r:embed="rId2"/>
                      <a:stretch>
                        <a:fillRect/>
                      </a:stretch>
                    </a:blipFill>
                  </p:spPr>
                  <p:txBody>
                    <a:bodyPr/>
                    <a:lstStyle/>
                    <a:p>
                      <a:r>
                        <a:rPr lang="zh-CN" altLang="en-US">
                          <a:noFill/>
                        </a:rPr>
                        <a:t> </a:t>
                      </a:r>
                    </a:p>
                  </p:txBody>
                </p:sp>
              </mc:Fallback>
            </mc:AlternateContent>
          </p:grpSp>
          <p:grpSp>
            <p:nvGrpSpPr>
              <p:cNvPr id="10" name="组合 9">
                <a:extLst>
                  <a:ext uri="{FF2B5EF4-FFF2-40B4-BE49-F238E27FC236}">
                    <a16:creationId xmlns:a16="http://schemas.microsoft.com/office/drawing/2014/main" id="{DE4D6DFB-E232-BBC8-BCB6-B9DBFCEEEEA8}"/>
                  </a:ext>
                </a:extLst>
              </p:cNvPr>
              <p:cNvGrpSpPr/>
              <p:nvPr/>
            </p:nvGrpSpPr>
            <p:grpSpPr>
              <a:xfrm>
                <a:off x="7471628" y="5893233"/>
                <a:ext cx="484705" cy="484705"/>
                <a:chOff x="8290778" y="5865587"/>
                <a:chExt cx="484705" cy="484705"/>
              </a:xfrm>
            </p:grpSpPr>
            <p:sp>
              <p:nvSpPr>
                <p:cNvPr id="12" name="椭圆 11">
                  <a:extLst>
                    <a:ext uri="{FF2B5EF4-FFF2-40B4-BE49-F238E27FC236}">
                      <a16:creationId xmlns:a16="http://schemas.microsoft.com/office/drawing/2014/main" id="{41707DC8-A84D-A55F-EA24-783A41D7F084}"/>
                    </a:ext>
                  </a:extLst>
                </p:cNvPr>
                <p:cNvSpPr/>
                <p:nvPr/>
              </p:nvSpPr>
              <p:spPr>
                <a:xfrm>
                  <a:off x="8290778" y="5865587"/>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7200"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C3D0C22-08D7-F3DC-7619-8638EBFDEFA2}"/>
                        </a:ext>
                      </a:extLst>
                    </p:cNvPr>
                    <p:cNvSpPr txBox="1"/>
                    <p:nvPr/>
                  </p:nvSpPr>
                  <p:spPr>
                    <a:xfrm>
                      <a:off x="8381783" y="5893234"/>
                      <a:ext cx="393700" cy="33529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sz="7200" b="0" i="1" smtClean="0">
                                <a:solidFill>
                                  <a:schemeClr val="bg1"/>
                                </a:solidFill>
                                <a:latin typeface="Cambria Math" panose="02040503050406030204" pitchFamily="18" charset="0"/>
                              </a:rPr>
                              <m:t>𝑗</m:t>
                            </m:r>
                          </m:oMath>
                        </m:oMathPara>
                      </a14:m>
                      <a:endParaRPr lang="en-US" altLang="zh-CN" sz="7200" b="0" dirty="0">
                        <a:solidFill>
                          <a:schemeClr val="bg1"/>
                        </a:solidFill>
                      </a:endParaRPr>
                    </a:p>
                  </p:txBody>
                </p:sp>
              </mc:Choice>
              <mc:Fallback xmlns="">
                <p:sp>
                  <p:nvSpPr>
                    <p:cNvPr id="13" name="文本框 12">
                      <a:extLst>
                        <a:ext uri="{FF2B5EF4-FFF2-40B4-BE49-F238E27FC236}">
                          <a16:creationId xmlns:a16="http://schemas.microsoft.com/office/drawing/2014/main" id="{0C3D0C22-08D7-F3DC-7619-8638EBFDEFA2}"/>
                        </a:ext>
                      </a:extLst>
                    </p:cNvPr>
                    <p:cNvSpPr txBox="1">
                      <a:spLocks noRot="1" noChangeAspect="1" noMove="1" noResize="1" noEditPoints="1" noAdjustHandles="1" noChangeArrowheads="1" noChangeShapeType="1" noTextEdit="1"/>
                    </p:cNvSpPr>
                    <p:nvPr/>
                  </p:nvSpPr>
                  <p:spPr>
                    <a:xfrm>
                      <a:off x="8381783" y="5893234"/>
                      <a:ext cx="393700" cy="335292"/>
                    </a:xfrm>
                    <a:prstGeom prst="rect">
                      <a:avLst/>
                    </a:prstGeom>
                    <a:blipFill>
                      <a:blip r:embed="rId3"/>
                      <a:stretch>
                        <a:fillRect/>
                      </a:stretch>
                    </a:blipFill>
                  </p:spPr>
                  <p:txBody>
                    <a:bodyPr/>
                    <a:lstStyle/>
                    <a:p>
                      <a:r>
                        <a:rPr lang="zh-CN" altLang="en-US">
                          <a:noFill/>
                        </a:rPr>
                        <a:t> </a:t>
                      </a:r>
                    </a:p>
                  </p:txBody>
                </p:sp>
              </mc:Fallback>
            </mc:AlternateContent>
          </p:grpSp>
          <p:cxnSp>
            <p:nvCxnSpPr>
              <p:cNvPr id="11" name="直接箭头连接符 10">
                <a:extLst>
                  <a:ext uri="{FF2B5EF4-FFF2-40B4-BE49-F238E27FC236}">
                    <a16:creationId xmlns:a16="http://schemas.microsoft.com/office/drawing/2014/main" id="{0381E6A6-BC2D-AA07-0805-E57A1B0C454A}"/>
                  </a:ext>
                </a:extLst>
              </p:cNvPr>
              <p:cNvCxnSpPr>
                <a:cxnSpLocks/>
                <a:stCxn id="14" idx="6"/>
                <a:endCxn id="12" idx="2"/>
              </p:cNvCxnSpPr>
              <p:nvPr/>
            </p:nvCxnSpPr>
            <p:spPr>
              <a:xfrm flipV="1">
                <a:off x="6095999" y="6135586"/>
                <a:ext cx="1375629" cy="1"/>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F3534BB-EA83-F347-F3B5-B9863743A4D3}"/>
                    </a:ext>
                  </a:extLst>
                </p:cNvPr>
                <p:cNvSpPr txBox="1"/>
                <p:nvPr/>
              </p:nvSpPr>
              <p:spPr>
                <a:xfrm>
                  <a:off x="6768082" y="5838243"/>
                  <a:ext cx="436417" cy="3343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7200" i="1" smtClean="0">
                                <a:latin typeface="Cambria Math" panose="02040503050406030204" pitchFamily="18" charset="0"/>
                              </a:rPr>
                            </m:ctrlPr>
                          </m:sSubPr>
                          <m:e>
                            <m:r>
                              <a:rPr lang="en-US" altLang="zh-CN" sz="7200" b="0" i="1" smtClean="0">
                                <a:latin typeface="Cambria Math" panose="02040503050406030204" pitchFamily="18" charset="0"/>
                              </a:rPr>
                              <m:t>𝑑</m:t>
                            </m:r>
                          </m:e>
                          <m:sub>
                            <m:r>
                              <a:rPr lang="en-US" altLang="zh-CN" sz="7200" b="0" i="1" smtClean="0">
                                <a:latin typeface="Cambria Math" panose="02040503050406030204" pitchFamily="18" charset="0"/>
                              </a:rPr>
                              <m:t>𝑖</m:t>
                            </m:r>
                            <m:r>
                              <a:rPr lang="en-US" altLang="zh-CN" sz="7200" b="0" i="1" smtClean="0">
                                <a:latin typeface="Cambria Math" panose="02040503050406030204" pitchFamily="18" charset="0"/>
                              </a:rPr>
                              <m:t>,</m:t>
                            </m:r>
                            <m:r>
                              <a:rPr lang="en-US" altLang="zh-CN" sz="7200" b="0" i="1" smtClean="0">
                                <a:latin typeface="Cambria Math" panose="02040503050406030204" pitchFamily="18" charset="0"/>
                              </a:rPr>
                              <m:t>𝑗</m:t>
                            </m:r>
                          </m:sub>
                        </m:sSub>
                      </m:oMath>
                    </m:oMathPara>
                  </a14:m>
                  <a:endParaRPr lang="zh-CN" altLang="en-US" sz="7200" dirty="0"/>
                </a:p>
              </p:txBody>
            </p:sp>
          </mc:Choice>
          <mc:Fallback xmlns="">
            <p:sp>
              <p:nvSpPr>
                <p:cNvPr id="6" name="文本框 5">
                  <a:extLst>
                    <a:ext uri="{FF2B5EF4-FFF2-40B4-BE49-F238E27FC236}">
                      <a16:creationId xmlns:a16="http://schemas.microsoft.com/office/drawing/2014/main" id="{CF3534BB-EA83-F347-F3B5-B9863743A4D3}"/>
                    </a:ext>
                  </a:extLst>
                </p:cNvPr>
                <p:cNvSpPr txBox="1">
                  <a:spLocks noRot="1" noChangeAspect="1" noMove="1" noResize="1" noEditPoints="1" noAdjustHandles="1" noChangeArrowheads="1" noChangeShapeType="1" noTextEdit="1"/>
                </p:cNvSpPr>
                <p:nvPr/>
              </p:nvSpPr>
              <p:spPr>
                <a:xfrm>
                  <a:off x="6768082" y="5838243"/>
                  <a:ext cx="436417" cy="33439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9F4710D-4118-2292-D38D-C3456695F9AC}"/>
                    </a:ext>
                  </a:extLst>
                </p:cNvPr>
                <p:cNvSpPr txBox="1"/>
                <p:nvPr/>
              </p:nvSpPr>
              <p:spPr>
                <a:xfrm>
                  <a:off x="5724326" y="6245109"/>
                  <a:ext cx="567417" cy="6447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7200" b="0" i="1" smtClean="0">
                            <a:latin typeface="Cambria Math" panose="02040503050406030204" pitchFamily="18" charset="0"/>
                          </a:rPr>
                          <m:t>𝑡</m:t>
                        </m:r>
                      </m:oMath>
                    </m:oMathPara>
                  </a14:m>
                  <a:endParaRPr lang="en-US" altLang="ja-JP" sz="7200" dirty="0"/>
                </a:p>
                <a:p>
                  <a:r>
                    <a:rPr lang="ja-JP" altLang="en-US" sz="7200" dirty="0"/>
                    <a:t>番目</a:t>
                  </a:r>
                  <a:endParaRPr lang="zh-CN" altLang="en-US" sz="7200" dirty="0"/>
                </a:p>
              </p:txBody>
            </p:sp>
          </mc:Choice>
          <mc:Fallback xmlns="">
            <p:sp>
              <p:nvSpPr>
                <p:cNvPr id="7" name="文本框 6">
                  <a:extLst>
                    <a:ext uri="{FF2B5EF4-FFF2-40B4-BE49-F238E27FC236}">
                      <a16:creationId xmlns:a16="http://schemas.microsoft.com/office/drawing/2014/main" id="{F9F4710D-4118-2292-D38D-C3456695F9AC}"/>
                    </a:ext>
                  </a:extLst>
                </p:cNvPr>
                <p:cNvSpPr txBox="1">
                  <a:spLocks noRot="1" noChangeAspect="1" noMove="1" noResize="1" noEditPoints="1" noAdjustHandles="1" noChangeArrowheads="1" noChangeShapeType="1" noTextEdit="1"/>
                </p:cNvSpPr>
                <p:nvPr/>
              </p:nvSpPr>
              <p:spPr>
                <a:xfrm>
                  <a:off x="5724326" y="6245109"/>
                  <a:ext cx="567417" cy="644793"/>
                </a:xfrm>
                <a:prstGeom prst="rect">
                  <a:avLst/>
                </a:prstGeom>
                <a:blipFill>
                  <a:blip r:embed="rId5"/>
                  <a:stretch>
                    <a:fillRect l="-22523" r="-21922" b="-208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0B61BF78-62C0-EBA5-7B5A-2D4A94D5983A}"/>
                    </a:ext>
                  </a:extLst>
                </p:cNvPr>
                <p:cNvSpPr txBox="1"/>
                <p:nvPr/>
              </p:nvSpPr>
              <p:spPr>
                <a:xfrm>
                  <a:off x="7280594" y="6245109"/>
                  <a:ext cx="1266498" cy="644793"/>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d>
                          <m:dPr>
                            <m:ctrlPr>
                              <a:rPr lang="en-US" altLang="ja-JP" sz="7200" b="0" i="1" smtClean="0">
                                <a:latin typeface="Cambria Math" panose="02040503050406030204" pitchFamily="18" charset="0"/>
                              </a:rPr>
                            </m:ctrlPr>
                          </m:dPr>
                          <m:e>
                            <m:r>
                              <a:rPr lang="en-US" altLang="ja-JP" sz="7200" i="1">
                                <a:latin typeface="Cambria Math" panose="02040503050406030204" pitchFamily="18" charset="0"/>
                              </a:rPr>
                              <m:t>𝑡</m:t>
                            </m:r>
                            <m:r>
                              <a:rPr lang="en-US" altLang="ja-JP" sz="7200" i="1">
                                <a:latin typeface="Cambria Math" panose="02040503050406030204" pitchFamily="18" charset="0"/>
                              </a:rPr>
                              <m:t>+1</m:t>
                            </m:r>
                          </m:e>
                        </m:d>
                        <m:r>
                          <a:rPr lang="en-US" altLang="ja-JP" sz="7200" b="0" i="1" smtClean="0">
                            <a:latin typeface="Cambria Math" panose="02040503050406030204" pitchFamily="18" charset="0"/>
                          </a:rPr>
                          <m:t>%4</m:t>
                        </m:r>
                      </m:oMath>
                    </m:oMathPara>
                  </a14:m>
                  <a:endParaRPr lang="en-US" altLang="ja-JP" sz="7200" dirty="0"/>
                </a:p>
                <a:p>
                  <a:pPr algn="ctr"/>
                  <a:r>
                    <a:rPr lang="ja-JP" altLang="en-US" sz="7200" dirty="0"/>
                    <a:t>番目</a:t>
                  </a:r>
                  <a:endParaRPr lang="zh-CN" altLang="en-US" sz="7200" dirty="0"/>
                </a:p>
              </p:txBody>
            </p:sp>
          </mc:Choice>
          <mc:Fallback xmlns="">
            <p:sp>
              <p:nvSpPr>
                <p:cNvPr id="8" name="文本框 7">
                  <a:extLst>
                    <a:ext uri="{FF2B5EF4-FFF2-40B4-BE49-F238E27FC236}">
                      <a16:creationId xmlns:a16="http://schemas.microsoft.com/office/drawing/2014/main" id="{0B61BF78-62C0-EBA5-7B5A-2D4A94D5983A}"/>
                    </a:ext>
                  </a:extLst>
                </p:cNvPr>
                <p:cNvSpPr txBox="1">
                  <a:spLocks noRot="1" noChangeAspect="1" noMove="1" noResize="1" noEditPoints="1" noAdjustHandles="1" noChangeArrowheads="1" noChangeShapeType="1" noTextEdit="1"/>
                </p:cNvSpPr>
                <p:nvPr/>
              </p:nvSpPr>
              <p:spPr>
                <a:xfrm>
                  <a:off x="7280594" y="6245109"/>
                  <a:ext cx="1266498" cy="644793"/>
                </a:xfrm>
                <a:prstGeom prst="rect">
                  <a:avLst/>
                </a:prstGeom>
                <a:blipFill>
                  <a:blip r:embed="rId6"/>
                  <a:stretch>
                    <a:fillRect b="-2084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74743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68D40EC4-A743-1DB2-A7C6-763D0CACDDD3}"/>
              </a:ext>
            </a:extLst>
          </p:cNvPr>
          <p:cNvGraphicFramePr>
            <a:graphicFrameLocks noGrp="1"/>
          </p:cNvGraphicFramePr>
          <p:nvPr>
            <p:extLst>
              <p:ext uri="{D42A27DB-BD31-4B8C-83A1-F6EECF244321}">
                <p14:modId xmlns:p14="http://schemas.microsoft.com/office/powerpoint/2010/main" val="602896075"/>
              </p:ext>
            </p:extLst>
          </p:nvPr>
        </p:nvGraphicFramePr>
        <p:xfrm>
          <a:off x="70901" y="1172437"/>
          <a:ext cx="7721460" cy="4513125"/>
        </p:xfrm>
        <a:graphic>
          <a:graphicData uri="http://schemas.openxmlformats.org/drawingml/2006/table">
            <a:tbl>
              <a:tblPr firstRow="1" bandRow="1">
                <a:tableStyleId>{5C22544A-7EE6-4342-B048-85BDC9FD1C3A}</a:tableStyleId>
              </a:tblPr>
              <a:tblGrid>
                <a:gridCol w="1544292">
                  <a:extLst>
                    <a:ext uri="{9D8B030D-6E8A-4147-A177-3AD203B41FA5}">
                      <a16:colId xmlns:a16="http://schemas.microsoft.com/office/drawing/2014/main" val="24688870"/>
                    </a:ext>
                  </a:extLst>
                </a:gridCol>
                <a:gridCol w="1544292">
                  <a:extLst>
                    <a:ext uri="{9D8B030D-6E8A-4147-A177-3AD203B41FA5}">
                      <a16:colId xmlns:a16="http://schemas.microsoft.com/office/drawing/2014/main" val="73560250"/>
                    </a:ext>
                  </a:extLst>
                </a:gridCol>
                <a:gridCol w="1544292">
                  <a:extLst>
                    <a:ext uri="{9D8B030D-6E8A-4147-A177-3AD203B41FA5}">
                      <a16:colId xmlns:a16="http://schemas.microsoft.com/office/drawing/2014/main" val="96555565"/>
                    </a:ext>
                  </a:extLst>
                </a:gridCol>
                <a:gridCol w="1544292">
                  <a:extLst>
                    <a:ext uri="{9D8B030D-6E8A-4147-A177-3AD203B41FA5}">
                      <a16:colId xmlns:a16="http://schemas.microsoft.com/office/drawing/2014/main" val="291535160"/>
                    </a:ext>
                  </a:extLst>
                </a:gridCol>
                <a:gridCol w="1544292">
                  <a:extLst>
                    <a:ext uri="{9D8B030D-6E8A-4147-A177-3AD203B41FA5}">
                      <a16:colId xmlns:a16="http://schemas.microsoft.com/office/drawing/2014/main" val="683000292"/>
                    </a:ext>
                  </a:extLst>
                </a:gridCol>
              </a:tblGrid>
              <a:tr h="902625">
                <a:tc>
                  <a:txBody>
                    <a:bodyPr/>
                    <a:lstStyle/>
                    <a:p>
                      <a:pPr algn="ctr"/>
                      <a:endParaRPr lang="zh-CN" altLang="en-US" sz="3400" b="1" dirty="0">
                        <a:solidFill>
                          <a:schemeClr val="bg1"/>
                        </a:solidFill>
                      </a:endParaRPr>
                    </a:p>
                  </a:txBody>
                  <a:tcPr marL="71003" marR="71003" marT="35501" marB="35501" anchor="ctr">
                    <a:solidFill>
                      <a:schemeClr val="accent1"/>
                    </a:solidFill>
                  </a:tcPr>
                </a:tc>
                <a:tc>
                  <a:txBody>
                    <a:bodyPr/>
                    <a:lstStyle/>
                    <a:p>
                      <a:pPr algn="ctr"/>
                      <a:r>
                        <a:rPr lang="en-US" altLang="zh-CN" sz="3400" dirty="0"/>
                        <a:t>time1</a:t>
                      </a:r>
                      <a:endParaRPr lang="zh-CN" altLang="en-US" sz="3400" dirty="0"/>
                    </a:p>
                  </a:txBody>
                  <a:tcPr marL="71003" marR="71003" marT="35501" marB="35501" anchor="ctr"/>
                </a:tc>
                <a:tc>
                  <a:txBody>
                    <a:bodyPr/>
                    <a:lstStyle/>
                    <a:p>
                      <a:pPr algn="ctr"/>
                      <a:r>
                        <a:rPr lang="en-US" altLang="zh-CN" sz="3400" dirty="0"/>
                        <a:t>time2</a:t>
                      </a:r>
                      <a:endParaRPr lang="zh-CN" altLang="en-US" sz="3400" dirty="0"/>
                    </a:p>
                  </a:txBody>
                  <a:tcPr marL="71003" marR="71003" marT="35501" marB="35501" anchor="ctr"/>
                </a:tc>
                <a:tc>
                  <a:txBody>
                    <a:bodyPr/>
                    <a:lstStyle/>
                    <a:p>
                      <a:pPr algn="ctr"/>
                      <a:r>
                        <a:rPr lang="en-US" altLang="zh-CN" sz="3400" dirty="0"/>
                        <a:t>time3</a:t>
                      </a:r>
                      <a:endParaRPr lang="zh-CN" altLang="en-US" sz="3400" dirty="0"/>
                    </a:p>
                  </a:txBody>
                  <a:tcPr marL="71003" marR="71003" marT="35501" marB="35501" anchor="ctr"/>
                </a:tc>
                <a:tc>
                  <a:txBody>
                    <a:bodyPr/>
                    <a:lstStyle/>
                    <a:p>
                      <a:pPr algn="ctr"/>
                      <a:r>
                        <a:rPr lang="en-US" altLang="zh-CN" sz="3400" dirty="0"/>
                        <a:t>time4</a:t>
                      </a:r>
                      <a:endParaRPr lang="zh-CN" altLang="en-US" sz="3400" dirty="0"/>
                    </a:p>
                  </a:txBody>
                  <a:tcPr marL="71003" marR="71003" marT="35501" marB="35501" anchor="ctr"/>
                </a:tc>
                <a:extLst>
                  <a:ext uri="{0D108BD9-81ED-4DB2-BD59-A6C34878D82A}">
                    <a16:rowId xmlns:a16="http://schemas.microsoft.com/office/drawing/2014/main" val="2578509150"/>
                  </a:ext>
                </a:extLst>
              </a:tr>
              <a:tr h="902625">
                <a:tc>
                  <a:txBody>
                    <a:bodyPr/>
                    <a:lstStyle/>
                    <a:p>
                      <a:pPr algn="ctr"/>
                      <a:r>
                        <a:rPr lang="en-US" altLang="zh-CN" sz="3400" b="1" dirty="0">
                          <a:solidFill>
                            <a:schemeClr val="bg1"/>
                          </a:solidFill>
                        </a:rPr>
                        <a:t>city1</a:t>
                      </a:r>
                      <a:endParaRPr lang="zh-CN" altLang="en-US" sz="3400" b="1" dirty="0">
                        <a:solidFill>
                          <a:schemeClr val="bg1"/>
                        </a:solidFill>
                      </a:endParaRPr>
                    </a:p>
                  </a:txBody>
                  <a:tcPr marL="71003" marR="71003" marT="35501" marB="35501" anchor="ctr">
                    <a:solidFill>
                      <a:schemeClr val="accent1"/>
                    </a:solidFill>
                  </a:tcPr>
                </a:tc>
                <a:tc>
                  <a:txBody>
                    <a:bodyPr/>
                    <a:lstStyle/>
                    <a:p>
                      <a:pPr algn="ctr"/>
                      <a:r>
                        <a:rPr lang="en-US" altLang="zh-CN" sz="3400" b="1" dirty="0"/>
                        <a:t>0</a:t>
                      </a:r>
                      <a:endParaRPr lang="zh-CN" altLang="en-US" sz="3400" b="1" dirty="0"/>
                    </a:p>
                  </a:txBody>
                  <a:tcPr marL="71003" marR="71003" marT="35501" marB="35501" anchor="ctr"/>
                </a:tc>
                <a:tc>
                  <a:txBody>
                    <a:bodyPr/>
                    <a:lstStyle/>
                    <a:p>
                      <a:pPr algn="ctr"/>
                      <a:r>
                        <a:rPr lang="en-US" altLang="zh-CN" sz="3400" b="1" dirty="0"/>
                        <a:t>1</a:t>
                      </a:r>
                      <a:endParaRPr lang="zh-CN" altLang="en-US" sz="3400" b="1" dirty="0"/>
                    </a:p>
                  </a:txBody>
                  <a:tcPr marL="71003" marR="71003" marT="35501" marB="35501" anchor="ctr"/>
                </a:tc>
                <a:tc>
                  <a:txBody>
                    <a:bodyPr/>
                    <a:lstStyle/>
                    <a:p>
                      <a:pPr algn="ctr"/>
                      <a:r>
                        <a:rPr lang="en-US" altLang="zh-CN" sz="3400" b="1" dirty="0"/>
                        <a:t>0</a:t>
                      </a:r>
                      <a:endParaRPr lang="zh-CN" altLang="en-US" sz="3400" b="1" dirty="0"/>
                    </a:p>
                  </a:txBody>
                  <a:tcPr marL="71003" marR="71003" marT="35501" marB="35501" anchor="ctr"/>
                </a:tc>
                <a:tc>
                  <a:txBody>
                    <a:bodyPr/>
                    <a:lstStyle/>
                    <a:p>
                      <a:pPr algn="ctr"/>
                      <a:r>
                        <a:rPr lang="en-US" altLang="zh-CN" sz="3400" b="1" dirty="0"/>
                        <a:t>0</a:t>
                      </a:r>
                      <a:endParaRPr lang="zh-CN" altLang="en-US" sz="3400" b="1" dirty="0"/>
                    </a:p>
                  </a:txBody>
                  <a:tcPr marL="71003" marR="71003" marT="35501" marB="35501" anchor="ctr"/>
                </a:tc>
                <a:extLst>
                  <a:ext uri="{0D108BD9-81ED-4DB2-BD59-A6C34878D82A}">
                    <a16:rowId xmlns:a16="http://schemas.microsoft.com/office/drawing/2014/main" val="2242251376"/>
                  </a:ext>
                </a:extLst>
              </a:tr>
              <a:tr h="902625">
                <a:tc>
                  <a:txBody>
                    <a:bodyPr/>
                    <a:lstStyle/>
                    <a:p>
                      <a:pPr algn="ctr"/>
                      <a:r>
                        <a:rPr lang="en-US" altLang="zh-CN" sz="3400" b="1" dirty="0">
                          <a:solidFill>
                            <a:schemeClr val="bg1"/>
                          </a:solidFill>
                        </a:rPr>
                        <a:t>city2</a:t>
                      </a:r>
                    </a:p>
                  </a:txBody>
                  <a:tcPr marL="71003" marR="71003" marT="35501" marB="35501" anchor="ctr">
                    <a:solidFill>
                      <a:schemeClr val="accent1"/>
                    </a:solidFill>
                  </a:tcPr>
                </a:tc>
                <a:tc>
                  <a:txBody>
                    <a:bodyPr/>
                    <a:lstStyle/>
                    <a:p>
                      <a:pPr algn="ctr"/>
                      <a:r>
                        <a:rPr lang="en-US" altLang="zh-CN" sz="3400" b="1" dirty="0"/>
                        <a:t>1</a:t>
                      </a:r>
                      <a:endParaRPr lang="zh-CN" altLang="en-US" sz="3400" b="1" dirty="0"/>
                    </a:p>
                  </a:txBody>
                  <a:tcPr marL="71003" marR="71003" marT="35501" marB="35501" anchor="ctr">
                    <a:solidFill>
                      <a:srgbClr val="CCD2D8"/>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extLst>
                  <a:ext uri="{0D108BD9-81ED-4DB2-BD59-A6C34878D82A}">
                    <a16:rowId xmlns:a16="http://schemas.microsoft.com/office/drawing/2014/main" val="484165517"/>
                  </a:ext>
                </a:extLst>
              </a:tr>
              <a:tr h="902625">
                <a:tc>
                  <a:txBody>
                    <a:bodyPr/>
                    <a:lstStyle/>
                    <a:p>
                      <a:pPr algn="ctr"/>
                      <a:r>
                        <a:rPr lang="en-US" altLang="zh-CN" sz="3400" b="1" dirty="0">
                          <a:solidFill>
                            <a:schemeClr val="bg1"/>
                          </a:solidFill>
                        </a:rPr>
                        <a:t>city3</a:t>
                      </a:r>
                      <a:endParaRPr lang="zh-CN" altLang="en-US" sz="3400" b="1" dirty="0">
                        <a:solidFill>
                          <a:schemeClr val="bg1"/>
                        </a:solidFill>
                      </a:endParaRPr>
                    </a:p>
                  </a:txBody>
                  <a:tcPr marL="71003" marR="71003" marT="35501" marB="35501" anchor="ctr">
                    <a:solidFill>
                      <a:schemeClr val="accent1"/>
                    </a:solidFill>
                  </a:tcPr>
                </a:tc>
                <a:tc>
                  <a:txBody>
                    <a:bodyPr/>
                    <a:lstStyle/>
                    <a:p>
                      <a:pPr algn="ctr"/>
                      <a:r>
                        <a:rPr lang="en-US" altLang="zh-CN" sz="3400" b="1" dirty="0"/>
                        <a:t>0</a:t>
                      </a:r>
                      <a:endParaRPr lang="zh-CN" altLang="en-US" sz="3400" b="1" dirty="0"/>
                    </a:p>
                  </a:txBody>
                  <a:tcPr marL="71003" marR="71003" marT="35501" marB="35501" anchor="ctr"/>
                </a:tc>
                <a:tc>
                  <a:txBody>
                    <a:bodyPr/>
                    <a:lstStyle/>
                    <a:p>
                      <a:pPr algn="ctr"/>
                      <a:r>
                        <a:rPr lang="en-US" altLang="zh-CN" sz="3400" b="1" dirty="0"/>
                        <a:t>0</a:t>
                      </a:r>
                      <a:endParaRPr lang="zh-CN" altLang="en-US" sz="3400" b="1" dirty="0"/>
                    </a:p>
                  </a:txBody>
                  <a:tcPr marL="71003" marR="71003" marT="35501" marB="35501" anchor="ctr"/>
                </a:tc>
                <a:tc>
                  <a:txBody>
                    <a:bodyPr/>
                    <a:lstStyle/>
                    <a:p>
                      <a:pPr algn="ctr"/>
                      <a:r>
                        <a:rPr lang="en-US" altLang="zh-CN" sz="3400" b="1" dirty="0"/>
                        <a:t>0</a:t>
                      </a:r>
                      <a:endParaRPr lang="zh-CN" altLang="en-US" sz="3400" b="1" dirty="0"/>
                    </a:p>
                  </a:txBody>
                  <a:tcPr marL="71003" marR="71003" marT="35501" marB="35501" anchor="ctr"/>
                </a:tc>
                <a:tc>
                  <a:txBody>
                    <a:bodyPr/>
                    <a:lstStyle/>
                    <a:p>
                      <a:pPr algn="ctr"/>
                      <a:r>
                        <a:rPr lang="en-US" altLang="zh-CN" sz="3400" b="1" dirty="0"/>
                        <a:t>1</a:t>
                      </a:r>
                      <a:endParaRPr lang="zh-CN" altLang="en-US" sz="3400" b="1" dirty="0"/>
                    </a:p>
                  </a:txBody>
                  <a:tcPr marL="71003" marR="71003" marT="35501" marB="35501" anchor="ctr"/>
                </a:tc>
                <a:extLst>
                  <a:ext uri="{0D108BD9-81ED-4DB2-BD59-A6C34878D82A}">
                    <a16:rowId xmlns:a16="http://schemas.microsoft.com/office/drawing/2014/main" val="3997966158"/>
                  </a:ext>
                </a:extLst>
              </a:tr>
              <a:tr h="902625">
                <a:tc>
                  <a:txBody>
                    <a:bodyPr/>
                    <a:lstStyle/>
                    <a:p>
                      <a:pPr algn="ctr"/>
                      <a:r>
                        <a:rPr lang="en-US" altLang="zh-CN" sz="3400" b="1" dirty="0">
                          <a:solidFill>
                            <a:schemeClr val="bg1"/>
                          </a:solidFill>
                        </a:rPr>
                        <a:t>city4</a:t>
                      </a:r>
                      <a:endParaRPr lang="zh-CN" altLang="en-US" sz="3400" b="1" dirty="0">
                        <a:solidFill>
                          <a:schemeClr val="bg1"/>
                        </a:solidFill>
                      </a:endParaRPr>
                    </a:p>
                  </a:txBody>
                  <a:tcPr marL="71003" marR="71003" marT="35501" marB="35501" anchor="ctr">
                    <a:solidFill>
                      <a:schemeClr val="accent1"/>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tc>
                  <a:txBody>
                    <a:bodyPr/>
                    <a:lstStyle/>
                    <a:p>
                      <a:pPr algn="ctr"/>
                      <a:r>
                        <a:rPr lang="en-US" altLang="zh-CN" sz="3400" b="1" dirty="0">
                          <a:solidFill>
                            <a:schemeClr val="tx1"/>
                          </a:solidFill>
                        </a:rPr>
                        <a:t>1</a:t>
                      </a:r>
                      <a:endParaRPr lang="zh-CN" altLang="en-US" sz="3400" b="1" dirty="0">
                        <a:solidFill>
                          <a:schemeClr val="tx1"/>
                        </a:solidFill>
                      </a:endParaRPr>
                    </a:p>
                  </a:txBody>
                  <a:tcPr marL="71003" marR="71003" marT="35501" marB="35501" anchor="ctr">
                    <a:solidFill>
                      <a:srgbClr val="CCD2D8"/>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extLst>
                  <a:ext uri="{0D108BD9-81ED-4DB2-BD59-A6C34878D82A}">
                    <a16:rowId xmlns:a16="http://schemas.microsoft.com/office/drawing/2014/main" val="670813569"/>
                  </a:ext>
                </a:extLst>
              </a:tr>
            </a:tbl>
          </a:graphicData>
        </a:graphic>
      </p:graphicFrame>
      <p:grpSp>
        <p:nvGrpSpPr>
          <p:cNvPr id="60" name="组合 59">
            <a:extLst>
              <a:ext uri="{FF2B5EF4-FFF2-40B4-BE49-F238E27FC236}">
                <a16:creationId xmlns:a16="http://schemas.microsoft.com/office/drawing/2014/main" id="{59CE84CC-E021-7CC3-8CE6-11972FD0CFD4}"/>
              </a:ext>
            </a:extLst>
          </p:cNvPr>
          <p:cNvGrpSpPr/>
          <p:nvPr/>
        </p:nvGrpSpPr>
        <p:grpSpPr>
          <a:xfrm>
            <a:off x="8561545" y="2415997"/>
            <a:ext cx="2449614" cy="2761020"/>
            <a:chOff x="8829679" y="2759756"/>
            <a:chExt cx="1916900" cy="2160585"/>
          </a:xfrm>
        </p:grpSpPr>
        <p:grpSp>
          <p:nvGrpSpPr>
            <p:cNvPr id="27" name="组合 26">
              <a:extLst>
                <a:ext uri="{FF2B5EF4-FFF2-40B4-BE49-F238E27FC236}">
                  <a16:creationId xmlns:a16="http://schemas.microsoft.com/office/drawing/2014/main" id="{E9796970-11F2-AEA7-962D-43546E6F15F0}"/>
                </a:ext>
              </a:extLst>
            </p:cNvPr>
            <p:cNvGrpSpPr/>
            <p:nvPr/>
          </p:nvGrpSpPr>
          <p:grpSpPr>
            <a:xfrm>
              <a:off x="8829679" y="2759756"/>
              <a:ext cx="1916900" cy="2160585"/>
              <a:chOff x="1094574" y="3441643"/>
              <a:chExt cx="1499892" cy="1690565"/>
            </a:xfrm>
          </p:grpSpPr>
          <p:sp>
            <p:nvSpPr>
              <p:cNvPr id="28" name="椭圆 27">
                <a:extLst>
                  <a:ext uri="{FF2B5EF4-FFF2-40B4-BE49-F238E27FC236}">
                    <a16:creationId xmlns:a16="http://schemas.microsoft.com/office/drawing/2014/main" id="{B04C6CE6-9849-CD2C-C658-0052CEFD8392}"/>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29" name="椭圆 28">
                <a:extLst>
                  <a:ext uri="{FF2B5EF4-FFF2-40B4-BE49-F238E27FC236}">
                    <a16:creationId xmlns:a16="http://schemas.microsoft.com/office/drawing/2014/main" id="{8C760CEE-4A83-14A6-F17F-F7C1F46C766F}"/>
                  </a:ext>
                </a:extLst>
              </p:cNvPr>
              <p:cNvSpPr/>
              <p:nvPr/>
            </p:nvSpPr>
            <p:spPr>
              <a:xfrm>
                <a:off x="1094574" y="4818172"/>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30" name="椭圆 29">
                <a:extLst>
                  <a:ext uri="{FF2B5EF4-FFF2-40B4-BE49-F238E27FC236}">
                    <a16:creationId xmlns:a16="http://schemas.microsoft.com/office/drawing/2014/main" id="{4E031D8B-BBEC-5F10-4492-0DCDB4043682}"/>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31" name="椭圆 30">
                <a:extLst>
                  <a:ext uri="{FF2B5EF4-FFF2-40B4-BE49-F238E27FC236}">
                    <a16:creationId xmlns:a16="http://schemas.microsoft.com/office/drawing/2014/main" id="{2199A65B-9032-15D0-23B3-067C337FB353}"/>
                  </a:ext>
                </a:extLst>
              </p:cNvPr>
              <p:cNvSpPr/>
              <p:nvPr/>
            </p:nvSpPr>
            <p:spPr>
              <a:xfrm>
                <a:off x="2280430" y="4559505"/>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cxnSp>
            <p:nvCxnSpPr>
              <p:cNvPr id="34" name="直接连接符 33">
                <a:extLst>
                  <a:ext uri="{FF2B5EF4-FFF2-40B4-BE49-F238E27FC236}">
                    <a16:creationId xmlns:a16="http://schemas.microsoft.com/office/drawing/2014/main" id="{4A195E76-B268-FE16-4262-77387048FDBA}"/>
                  </a:ext>
                </a:extLst>
              </p:cNvPr>
              <p:cNvCxnSpPr>
                <a:stCxn id="28" idx="5"/>
                <a:endCxn id="31" idx="1"/>
              </p:cNvCxnSpPr>
              <p:nvPr/>
            </p:nvCxnSpPr>
            <p:spPr>
              <a:xfrm>
                <a:off x="1468773" y="3709689"/>
                <a:ext cx="857647" cy="895805"/>
              </a:xfrm>
              <a:prstGeom prst="line">
                <a:avLst/>
              </a:prstGeom>
              <a:ln>
                <a:solidFill>
                  <a:schemeClr val="accent1">
                    <a:alpha val="30000"/>
                  </a:schemeClr>
                </a:solidFill>
              </a:ln>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5DA65744-99F8-21FD-760C-E7AC529C1B67}"/>
                  </a:ext>
                </a:extLst>
              </p:cNvPr>
              <p:cNvCxnSpPr>
                <a:stCxn id="30" idx="3"/>
                <a:endCxn id="29" idx="0"/>
              </p:cNvCxnSpPr>
              <p:nvPr/>
            </p:nvCxnSpPr>
            <p:spPr>
              <a:xfrm flipH="1">
                <a:off x="1251592" y="3820718"/>
                <a:ext cx="1006315" cy="997454"/>
              </a:xfrm>
              <a:prstGeom prst="line">
                <a:avLst/>
              </a:prstGeom>
              <a:ln>
                <a:solidFill>
                  <a:schemeClr val="accent1">
                    <a:alpha val="30000"/>
                  </a:schemeClr>
                </a:solidFill>
              </a:ln>
            </p:spPr>
            <p:style>
              <a:lnRef idx="2">
                <a:schemeClr val="accent1"/>
              </a:lnRef>
              <a:fillRef idx="0">
                <a:schemeClr val="accent1"/>
              </a:fillRef>
              <a:effectRef idx="1">
                <a:schemeClr val="accent1"/>
              </a:effectRef>
              <a:fontRef idx="minor">
                <a:schemeClr val="tx1"/>
              </a:fontRef>
            </p:style>
          </p:cxnSp>
        </p:grpSp>
        <p:cxnSp>
          <p:nvCxnSpPr>
            <p:cNvPr id="50" name="直接箭头连接符 49">
              <a:extLst>
                <a:ext uri="{FF2B5EF4-FFF2-40B4-BE49-F238E27FC236}">
                  <a16:creationId xmlns:a16="http://schemas.microsoft.com/office/drawing/2014/main" id="{A0A36DF9-E069-80D6-91C4-C9391A7A62D8}"/>
                </a:ext>
              </a:extLst>
            </p:cNvPr>
            <p:cNvCxnSpPr>
              <a:stCxn id="30" idx="3"/>
              <a:endCxn id="28" idx="5"/>
            </p:cNvCxnSpPr>
            <p:nvPr/>
          </p:nvCxnSpPr>
          <p:spPr>
            <a:xfrm flipH="1" flipV="1">
              <a:off x="9307915" y="3102326"/>
              <a:ext cx="1008533" cy="141897"/>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1" name="直接箭头连接符 50">
              <a:extLst>
                <a:ext uri="{FF2B5EF4-FFF2-40B4-BE49-F238E27FC236}">
                  <a16:creationId xmlns:a16="http://schemas.microsoft.com/office/drawing/2014/main" id="{841A2E86-0F3E-DDA1-2C93-764D21DE7C46}"/>
                </a:ext>
              </a:extLst>
            </p:cNvPr>
            <p:cNvCxnSpPr>
              <a:cxnSpLocks/>
              <a:stCxn id="28" idx="5"/>
              <a:endCxn id="29" idx="0"/>
            </p:cNvCxnSpPr>
            <p:nvPr/>
          </p:nvCxnSpPr>
          <p:spPr>
            <a:xfrm flipH="1">
              <a:off x="9030352" y="3102326"/>
              <a:ext cx="277563" cy="1416669"/>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直接箭头连接符 53">
              <a:extLst>
                <a:ext uri="{FF2B5EF4-FFF2-40B4-BE49-F238E27FC236}">
                  <a16:creationId xmlns:a16="http://schemas.microsoft.com/office/drawing/2014/main" id="{BDF2D864-5C8E-06E3-59EC-AEFF4B894DCE}"/>
                </a:ext>
              </a:extLst>
            </p:cNvPr>
            <p:cNvCxnSpPr>
              <a:cxnSpLocks/>
              <a:stCxn id="29" idx="0"/>
              <a:endCxn id="31" idx="1"/>
            </p:cNvCxnSpPr>
            <p:nvPr/>
          </p:nvCxnSpPr>
          <p:spPr>
            <a:xfrm flipV="1">
              <a:off x="9030352" y="4247188"/>
              <a:ext cx="1373657" cy="271807"/>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直接箭头连接符 56">
              <a:extLst>
                <a:ext uri="{FF2B5EF4-FFF2-40B4-BE49-F238E27FC236}">
                  <a16:creationId xmlns:a16="http://schemas.microsoft.com/office/drawing/2014/main" id="{FC46BFB3-DC8E-2DD4-5A58-B3ED9F61D291}"/>
                </a:ext>
              </a:extLst>
            </p:cNvPr>
            <p:cNvCxnSpPr>
              <a:cxnSpLocks/>
              <a:stCxn id="31" idx="1"/>
              <a:endCxn id="30" idx="3"/>
            </p:cNvCxnSpPr>
            <p:nvPr/>
          </p:nvCxnSpPr>
          <p:spPr>
            <a:xfrm flipH="1" flipV="1">
              <a:off x="10316448" y="3244223"/>
              <a:ext cx="87561" cy="1002965"/>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67342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a:extLst>
              <a:ext uri="{FF2B5EF4-FFF2-40B4-BE49-F238E27FC236}">
                <a16:creationId xmlns:a16="http://schemas.microsoft.com/office/drawing/2014/main" id="{BD864A40-95F7-5C41-2B07-9616E758B6A8}"/>
              </a:ext>
            </a:extLst>
          </p:cNvPr>
          <p:cNvGraphicFramePr>
            <a:graphicFrameLocks noGrp="1"/>
          </p:cNvGraphicFramePr>
          <p:nvPr>
            <p:extLst>
              <p:ext uri="{D42A27DB-BD31-4B8C-83A1-F6EECF244321}">
                <p14:modId xmlns:p14="http://schemas.microsoft.com/office/powerpoint/2010/main" val="3160753264"/>
              </p:ext>
            </p:extLst>
          </p:nvPr>
        </p:nvGraphicFramePr>
        <p:xfrm>
          <a:off x="401101" y="850143"/>
          <a:ext cx="10027525" cy="5048420"/>
        </p:xfrm>
        <a:graphic>
          <a:graphicData uri="http://schemas.openxmlformats.org/drawingml/2006/table">
            <a:tbl>
              <a:tblPr firstRow="1" bandRow="1">
                <a:tableStyleId>{5C22544A-7EE6-4342-B048-85BDC9FD1C3A}</a:tableStyleId>
              </a:tblPr>
              <a:tblGrid>
                <a:gridCol w="2005505">
                  <a:extLst>
                    <a:ext uri="{9D8B030D-6E8A-4147-A177-3AD203B41FA5}">
                      <a16:colId xmlns:a16="http://schemas.microsoft.com/office/drawing/2014/main" val="24688870"/>
                    </a:ext>
                  </a:extLst>
                </a:gridCol>
                <a:gridCol w="2005505">
                  <a:extLst>
                    <a:ext uri="{9D8B030D-6E8A-4147-A177-3AD203B41FA5}">
                      <a16:colId xmlns:a16="http://schemas.microsoft.com/office/drawing/2014/main" val="73560250"/>
                    </a:ext>
                  </a:extLst>
                </a:gridCol>
                <a:gridCol w="2005505">
                  <a:extLst>
                    <a:ext uri="{9D8B030D-6E8A-4147-A177-3AD203B41FA5}">
                      <a16:colId xmlns:a16="http://schemas.microsoft.com/office/drawing/2014/main" val="96555565"/>
                    </a:ext>
                  </a:extLst>
                </a:gridCol>
                <a:gridCol w="2005505">
                  <a:extLst>
                    <a:ext uri="{9D8B030D-6E8A-4147-A177-3AD203B41FA5}">
                      <a16:colId xmlns:a16="http://schemas.microsoft.com/office/drawing/2014/main" val="291535160"/>
                    </a:ext>
                  </a:extLst>
                </a:gridCol>
                <a:gridCol w="2005505">
                  <a:extLst>
                    <a:ext uri="{9D8B030D-6E8A-4147-A177-3AD203B41FA5}">
                      <a16:colId xmlns:a16="http://schemas.microsoft.com/office/drawing/2014/main" val="683000292"/>
                    </a:ext>
                  </a:extLst>
                </a:gridCol>
              </a:tblGrid>
              <a:tr h="1009684">
                <a:tc>
                  <a:txBody>
                    <a:bodyPr/>
                    <a:lstStyle/>
                    <a:p>
                      <a:pPr algn="ct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dirty="0"/>
                        <a:t>time1</a:t>
                      </a:r>
                      <a:endParaRPr lang="zh-CN" altLang="en-US" sz="4100" dirty="0"/>
                    </a:p>
                  </a:txBody>
                  <a:tcPr marL="266182" marR="266182" marT="133090" marB="133090"/>
                </a:tc>
                <a:tc>
                  <a:txBody>
                    <a:bodyPr/>
                    <a:lstStyle/>
                    <a:p>
                      <a:pPr algn="ctr"/>
                      <a:r>
                        <a:rPr lang="en-US" altLang="zh-CN" sz="4100" dirty="0"/>
                        <a:t>time2</a:t>
                      </a:r>
                      <a:endParaRPr lang="zh-CN" altLang="en-US" sz="4100" dirty="0"/>
                    </a:p>
                  </a:txBody>
                  <a:tcPr marL="266182" marR="266182" marT="133090" marB="133090"/>
                </a:tc>
                <a:tc>
                  <a:txBody>
                    <a:bodyPr/>
                    <a:lstStyle/>
                    <a:p>
                      <a:pPr algn="ctr"/>
                      <a:r>
                        <a:rPr lang="en-US" altLang="zh-CN" sz="4100" dirty="0"/>
                        <a:t>time3</a:t>
                      </a:r>
                      <a:endParaRPr lang="zh-CN" altLang="en-US" sz="4100" dirty="0"/>
                    </a:p>
                  </a:txBody>
                  <a:tcPr marL="266182" marR="266182" marT="133090" marB="133090"/>
                </a:tc>
                <a:tc>
                  <a:txBody>
                    <a:bodyPr/>
                    <a:lstStyle/>
                    <a:p>
                      <a:pPr algn="ctr"/>
                      <a:r>
                        <a:rPr lang="en-US" altLang="zh-CN" sz="4100" dirty="0"/>
                        <a:t>time4</a:t>
                      </a:r>
                      <a:endParaRPr lang="zh-CN" altLang="en-US" sz="4100" dirty="0"/>
                    </a:p>
                  </a:txBody>
                  <a:tcPr marL="266182" marR="266182" marT="133090" marB="133090"/>
                </a:tc>
                <a:extLst>
                  <a:ext uri="{0D108BD9-81ED-4DB2-BD59-A6C34878D82A}">
                    <a16:rowId xmlns:a16="http://schemas.microsoft.com/office/drawing/2014/main" val="2578509150"/>
                  </a:ext>
                </a:extLst>
              </a:tr>
              <a:tr h="1009684">
                <a:tc>
                  <a:txBody>
                    <a:bodyPr/>
                    <a:lstStyle/>
                    <a:p>
                      <a:pPr algn="ctr"/>
                      <a:r>
                        <a:rPr lang="en-US" altLang="zh-CN" sz="4100" b="1" dirty="0">
                          <a:solidFill>
                            <a:schemeClr val="bg1"/>
                          </a:solidFill>
                        </a:rPr>
                        <a:t>city1</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1</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extLst>
                  <a:ext uri="{0D108BD9-81ED-4DB2-BD59-A6C34878D82A}">
                    <a16:rowId xmlns:a16="http://schemas.microsoft.com/office/drawing/2014/main" val="2242251376"/>
                  </a:ext>
                </a:extLst>
              </a:tr>
              <a:tr h="1009684">
                <a:tc>
                  <a:txBody>
                    <a:bodyPr/>
                    <a:lstStyle/>
                    <a:p>
                      <a:pPr algn="ctr"/>
                      <a:r>
                        <a:rPr lang="en-US" altLang="zh-CN" sz="4100" b="1" dirty="0">
                          <a:solidFill>
                            <a:schemeClr val="bg1"/>
                          </a:solidFill>
                        </a:rPr>
                        <a:t>city2</a:t>
                      </a:r>
                    </a:p>
                  </a:txBody>
                  <a:tcPr marL="266182" marR="266182" marT="133090" marB="133090">
                    <a:solidFill>
                      <a:schemeClr val="accent1"/>
                    </a:solidFill>
                  </a:tcPr>
                </a:tc>
                <a:tc>
                  <a:txBody>
                    <a:bodyPr/>
                    <a:lstStyle/>
                    <a:p>
                      <a:pPr algn="ctr"/>
                      <a:r>
                        <a:rPr lang="en-US" altLang="zh-CN" sz="4100" b="1" dirty="0"/>
                        <a:t>1</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extLst>
                  <a:ext uri="{0D108BD9-81ED-4DB2-BD59-A6C34878D82A}">
                    <a16:rowId xmlns:a16="http://schemas.microsoft.com/office/drawing/2014/main" val="484165517"/>
                  </a:ext>
                </a:extLst>
              </a:tr>
              <a:tr h="1009684">
                <a:tc>
                  <a:txBody>
                    <a:bodyPr/>
                    <a:lstStyle/>
                    <a:p>
                      <a:pPr algn="ctr"/>
                      <a:r>
                        <a:rPr lang="en-US" altLang="zh-CN" sz="4100" b="1" dirty="0">
                          <a:solidFill>
                            <a:schemeClr val="bg1"/>
                          </a:solidFill>
                        </a:rPr>
                        <a:t>city3</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1</a:t>
                      </a:r>
                      <a:endParaRPr lang="zh-CN" altLang="en-US" sz="4100" b="1" dirty="0"/>
                    </a:p>
                  </a:txBody>
                  <a:tcPr marL="266182" marR="266182" marT="133090" marB="133090" anchor="ctr"/>
                </a:tc>
                <a:extLst>
                  <a:ext uri="{0D108BD9-81ED-4DB2-BD59-A6C34878D82A}">
                    <a16:rowId xmlns:a16="http://schemas.microsoft.com/office/drawing/2014/main" val="3997966158"/>
                  </a:ext>
                </a:extLst>
              </a:tr>
              <a:tr h="1009684">
                <a:tc>
                  <a:txBody>
                    <a:bodyPr/>
                    <a:lstStyle/>
                    <a:p>
                      <a:pPr algn="ctr"/>
                      <a:r>
                        <a:rPr lang="en-US" altLang="zh-CN" sz="4100" b="1" dirty="0">
                          <a:solidFill>
                            <a:schemeClr val="bg1"/>
                          </a:solidFill>
                        </a:rPr>
                        <a:t>city4</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solidFill>
                            <a:schemeClr val="tx1"/>
                          </a:solidFill>
                        </a:rPr>
                        <a:t>1</a:t>
                      </a:r>
                      <a:endParaRPr lang="zh-CN" altLang="en-US" sz="4100" b="1" dirty="0">
                        <a:solidFill>
                          <a:schemeClr val="tx1"/>
                        </a:solidFill>
                      </a:endParaRPr>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extLst>
                  <a:ext uri="{0D108BD9-81ED-4DB2-BD59-A6C34878D82A}">
                    <a16:rowId xmlns:a16="http://schemas.microsoft.com/office/drawing/2014/main" val="670813569"/>
                  </a:ext>
                </a:extLst>
              </a:tr>
            </a:tbl>
          </a:graphicData>
        </a:graphic>
      </p:graphicFrame>
      <p:sp>
        <p:nvSpPr>
          <p:cNvPr id="18" name="矩形: 圆角 17">
            <a:extLst>
              <a:ext uri="{FF2B5EF4-FFF2-40B4-BE49-F238E27FC236}">
                <a16:creationId xmlns:a16="http://schemas.microsoft.com/office/drawing/2014/main" id="{6ECFEA04-EC42-5DAE-8E0C-E9BB049436BE}"/>
              </a:ext>
            </a:extLst>
          </p:cNvPr>
          <p:cNvSpPr/>
          <p:nvPr/>
        </p:nvSpPr>
        <p:spPr>
          <a:xfrm>
            <a:off x="2867242" y="2070100"/>
            <a:ext cx="6873658" cy="601811"/>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9" name="矩形: 圆角 18">
            <a:extLst>
              <a:ext uri="{FF2B5EF4-FFF2-40B4-BE49-F238E27FC236}">
                <a16:creationId xmlns:a16="http://schemas.microsoft.com/office/drawing/2014/main" id="{B2B0AE2B-4478-0667-B544-52DDDAE2C028}"/>
              </a:ext>
            </a:extLst>
          </p:cNvPr>
          <p:cNvSpPr/>
          <p:nvPr/>
        </p:nvSpPr>
        <p:spPr>
          <a:xfrm>
            <a:off x="2867242" y="3107960"/>
            <a:ext cx="6873658" cy="601811"/>
          </a:xfrm>
          <a:prstGeom prst="roundRect">
            <a:avLst/>
          </a:prstGeom>
          <a:noFill/>
          <a:ln w="571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0" name="矩形: 圆角 19">
            <a:extLst>
              <a:ext uri="{FF2B5EF4-FFF2-40B4-BE49-F238E27FC236}">
                <a16:creationId xmlns:a16="http://schemas.microsoft.com/office/drawing/2014/main" id="{E63B0C64-3E84-D985-90D1-173F81A15AD2}"/>
              </a:ext>
            </a:extLst>
          </p:cNvPr>
          <p:cNvSpPr/>
          <p:nvPr/>
        </p:nvSpPr>
        <p:spPr>
          <a:xfrm>
            <a:off x="2867242" y="4096962"/>
            <a:ext cx="6873658" cy="601811"/>
          </a:xfrm>
          <a:prstGeom prst="roundRect">
            <a:avLst/>
          </a:prstGeom>
          <a:noFill/>
          <a:ln w="571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1" name="矩形: 圆角 20">
            <a:extLst>
              <a:ext uri="{FF2B5EF4-FFF2-40B4-BE49-F238E27FC236}">
                <a16:creationId xmlns:a16="http://schemas.microsoft.com/office/drawing/2014/main" id="{977D36B3-D345-53FE-ADE9-2E94B3F913A1}"/>
              </a:ext>
            </a:extLst>
          </p:cNvPr>
          <p:cNvSpPr/>
          <p:nvPr/>
        </p:nvSpPr>
        <p:spPr>
          <a:xfrm>
            <a:off x="2867242" y="5085964"/>
            <a:ext cx="6873658" cy="601811"/>
          </a:xfrm>
          <a:prstGeom prst="roundRect">
            <a:avLst/>
          </a:prstGeom>
          <a:noFill/>
          <a:ln w="571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Tree>
    <p:extLst>
      <p:ext uri="{BB962C8B-B14F-4D97-AF65-F5344CB8AC3E}">
        <p14:creationId xmlns:p14="http://schemas.microsoft.com/office/powerpoint/2010/main" val="3233770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03D3A17C-0F87-C283-FE21-675EC916DA81}"/>
              </a:ext>
            </a:extLst>
          </p:cNvPr>
          <p:cNvGrpSpPr/>
          <p:nvPr/>
        </p:nvGrpSpPr>
        <p:grpSpPr>
          <a:xfrm>
            <a:off x="2823716" y="586585"/>
            <a:ext cx="5313582" cy="5684829"/>
            <a:chOff x="4436617" y="1582157"/>
            <a:chExt cx="2590456" cy="2771445"/>
          </a:xfrm>
        </p:grpSpPr>
        <p:grpSp>
          <p:nvGrpSpPr>
            <p:cNvPr id="5" name="组合 4">
              <a:extLst>
                <a:ext uri="{FF2B5EF4-FFF2-40B4-BE49-F238E27FC236}">
                  <a16:creationId xmlns:a16="http://schemas.microsoft.com/office/drawing/2014/main" id="{564FB323-8AD4-8EA1-1DD4-06670421D46A}"/>
                </a:ext>
              </a:extLst>
            </p:cNvPr>
            <p:cNvGrpSpPr/>
            <p:nvPr/>
          </p:nvGrpSpPr>
          <p:grpSpPr>
            <a:xfrm>
              <a:off x="4593070" y="1892477"/>
              <a:ext cx="2362844" cy="2205040"/>
              <a:chOff x="1079190" y="3552671"/>
              <a:chExt cx="1446763" cy="1350140"/>
            </a:xfrm>
          </p:grpSpPr>
          <p:sp>
            <p:nvSpPr>
              <p:cNvPr id="10" name="椭圆 9">
                <a:extLst>
                  <a:ext uri="{FF2B5EF4-FFF2-40B4-BE49-F238E27FC236}">
                    <a16:creationId xmlns:a16="http://schemas.microsoft.com/office/drawing/2014/main" id="{A1C5B152-D779-573B-F1CE-E3E9742B6E3B}"/>
                  </a:ext>
                </a:extLst>
              </p:cNvPr>
              <p:cNvSpPr/>
              <p:nvPr/>
            </p:nvSpPr>
            <p:spPr>
              <a:xfrm>
                <a:off x="1079191"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1</a:t>
                </a:r>
                <a:endParaRPr lang="zh-CN" altLang="en-US" sz="3600" b="1" dirty="0"/>
              </a:p>
            </p:txBody>
          </p:sp>
          <p:sp>
            <p:nvSpPr>
              <p:cNvPr id="11" name="椭圆 10">
                <a:extLst>
                  <a:ext uri="{FF2B5EF4-FFF2-40B4-BE49-F238E27FC236}">
                    <a16:creationId xmlns:a16="http://schemas.microsoft.com/office/drawing/2014/main" id="{D3C0216E-472F-884A-5A3D-9A8697685E48}"/>
                  </a:ext>
                </a:extLst>
              </p:cNvPr>
              <p:cNvSpPr/>
              <p:nvPr/>
            </p:nvSpPr>
            <p:spPr>
              <a:xfrm>
                <a:off x="1079190" y="4588774"/>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4</a:t>
                </a:r>
                <a:endParaRPr lang="zh-CN" altLang="en-US" sz="3600" b="1" dirty="0"/>
              </a:p>
            </p:txBody>
          </p:sp>
          <p:sp>
            <p:nvSpPr>
              <p:cNvPr id="12" name="椭圆 11">
                <a:extLst>
                  <a:ext uri="{FF2B5EF4-FFF2-40B4-BE49-F238E27FC236}">
                    <a16:creationId xmlns:a16="http://schemas.microsoft.com/office/drawing/2014/main" id="{F398ABEC-A276-6A7F-34D4-C1702487403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2</a:t>
                </a:r>
                <a:endParaRPr lang="zh-CN" altLang="en-US" sz="3600" b="1" dirty="0"/>
              </a:p>
            </p:txBody>
          </p:sp>
          <p:sp>
            <p:nvSpPr>
              <p:cNvPr id="13" name="椭圆 12">
                <a:extLst>
                  <a:ext uri="{FF2B5EF4-FFF2-40B4-BE49-F238E27FC236}">
                    <a16:creationId xmlns:a16="http://schemas.microsoft.com/office/drawing/2014/main" id="{32E4C0D3-1129-6222-8199-22D05C1FEA86}"/>
                  </a:ext>
                </a:extLst>
              </p:cNvPr>
              <p:cNvSpPr/>
              <p:nvPr/>
            </p:nvSpPr>
            <p:spPr>
              <a:xfrm>
                <a:off x="2211917" y="4588775"/>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3</a:t>
                </a:r>
                <a:endParaRPr lang="zh-CN" altLang="en-US" sz="3600" b="1" dirty="0"/>
              </a:p>
            </p:txBody>
          </p:sp>
        </p:grpSp>
        <p:cxnSp>
          <p:nvCxnSpPr>
            <p:cNvPr id="17" name="直接连接符 16">
              <a:extLst>
                <a:ext uri="{FF2B5EF4-FFF2-40B4-BE49-F238E27FC236}">
                  <a16:creationId xmlns:a16="http://schemas.microsoft.com/office/drawing/2014/main" id="{A5C4F910-1964-B9CF-E0D6-FCA304E17ADC}"/>
                </a:ext>
              </a:extLst>
            </p:cNvPr>
            <p:cNvCxnSpPr>
              <a:stCxn id="10" idx="6"/>
              <a:endCxn id="12" idx="2"/>
            </p:cNvCxnSpPr>
            <p:nvPr/>
          </p:nvCxnSpPr>
          <p:spPr>
            <a:xfrm>
              <a:off x="5105952" y="2148918"/>
              <a:ext cx="1337080" cy="0"/>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E4BF300A-0ECC-A67A-FC07-765B8ED29BA6}"/>
                </a:ext>
              </a:extLst>
            </p:cNvPr>
            <p:cNvSpPr txBox="1"/>
            <p:nvPr/>
          </p:nvSpPr>
          <p:spPr>
            <a:xfrm>
              <a:off x="5621245" y="1828977"/>
              <a:ext cx="215066" cy="315097"/>
            </a:xfrm>
            <a:prstGeom prst="rect">
              <a:avLst/>
            </a:prstGeom>
            <a:noFill/>
          </p:spPr>
          <p:txBody>
            <a:bodyPr wrap="none" rtlCol="0">
              <a:spAutoFit/>
            </a:bodyPr>
            <a:lstStyle/>
            <a:p>
              <a:r>
                <a:rPr lang="en-US" altLang="zh-CN" sz="3600" b="1" dirty="0">
                  <a:solidFill>
                    <a:srgbClr val="0070C0"/>
                  </a:solidFill>
                </a:rPr>
                <a:t>5</a:t>
              </a:r>
              <a:endParaRPr lang="zh-CN" altLang="en-US" sz="3600" b="1" dirty="0">
                <a:solidFill>
                  <a:srgbClr val="0070C0"/>
                </a:solidFill>
              </a:endParaRPr>
            </a:p>
          </p:txBody>
        </p:sp>
        <p:cxnSp>
          <p:nvCxnSpPr>
            <p:cNvPr id="19" name="直接连接符 18">
              <a:extLst>
                <a:ext uri="{FF2B5EF4-FFF2-40B4-BE49-F238E27FC236}">
                  <a16:creationId xmlns:a16="http://schemas.microsoft.com/office/drawing/2014/main" id="{5A06D3B6-70FB-3F31-7CA2-399545470D03}"/>
                </a:ext>
              </a:extLst>
            </p:cNvPr>
            <p:cNvCxnSpPr>
              <a:cxnSpLocks/>
              <a:stCxn id="13" idx="0"/>
              <a:endCxn id="12" idx="4"/>
            </p:cNvCxnSpPr>
            <p:nvPr/>
          </p:nvCxnSpPr>
          <p:spPr>
            <a:xfrm flipV="1">
              <a:off x="6699473" y="2405359"/>
              <a:ext cx="0" cy="1179276"/>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23" name="文本框 22">
              <a:extLst>
                <a:ext uri="{FF2B5EF4-FFF2-40B4-BE49-F238E27FC236}">
                  <a16:creationId xmlns:a16="http://schemas.microsoft.com/office/drawing/2014/main" id="{23ADF3C9-019D-73E7-69FF-48AFC556E1E5}"/>
                </a:ext>
              </a:extLst>
            </p:cNvPr>
            <p:cNvSpPr txBox="1"/>
            <p:nvPr/>
          </p:nvSpPr>
          <p:spPr>
            <a:xfrm>
              <a:off x="6699473" y="2810331"/>
              <a:ext cx="327600" cy="315097"/>
            </a:xfrm>
            <a:prstGeom prst="rect">
              <a:avLst/>
            </a:prstGeom>
            <a:noFill/>
          </p:spPr>
          <p:txBody>
            <a:bodyPr wrap="none" rtlCol="0">
              <a:spAutoFit/>
            </a:bodyPr>
            <a:lstStyle/>
            <a:p>
              <a:r>
                <a:rPr lang="en-US" altLang="zh-CN" sz="3600" b="1" dirty="0">
                  <a:solidFill>
                    <a:srgbClr val="0070C0"/>
                  </a:solidFill>
                </a:rPr>
                <a:t>-2</a:t>
              </a:r>
              <a:endParaRPr lang="zh-CN" altLang="en-US" sz="3600" b="1" dirty="0">
                <a:solidFill>
                  <a:srgbClr val="0070C0"/>
                </a:solidFill>
              </a:endParaRPr>
            </a:p>
          </p:txBody>
        </p:sp>
        <p:cxnSp>
          <p:nvCxnSpPr>
            <p:cNvPr id="24" name="直接连接符 23">
              <a:extLst>
                <a:ext uri="{FF2B5EF4-FFF2-40B4-BE49-F238E27FC236}">
                  <a16:creationId xmlns:a16="http://schemas.microsoft.com/office/drawing/2014/main" id="{0BFDE698-09D5-71F1-4613-873BD25B749C}"/>
                </a:ext>
              </a:extLst>
            </p:cNvPr>
            <p:cNvCxnSpPr>
              <a:cxnSpLocks/>
              <a:stCxn id="13" idx="1"/>
              <a:endCxn id="10" idx="5"/>
            </p:cNvCxnSpPr>
            <p:nvPr/>
          </p:nvCxnSpPr>
          <p:spPr>
            <a:xfrm flipH="1" flipV="1">
              <a:off x="5030842" y="2330249"/>
              <a:ext cx="1487300" cy="1329496"/>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27" name="文本框 26">
              <a:extLst>
                <a:ext uri="{FF2B5EF4-FFF2-40B4-BE49-F238E27FC236}">
                  <a16:creationId xmlns:a16="http://schemas.microsoft.com/office/drawing/2014/main" id="{4043B30F-C0B5-D515-07D6-BA6DAE8454BA}"/>
                </a:ext>
              </a:extLst>
            </p:cNvPr>
            <p:cNvSpPr txBox="1"/>
            <p:nvPr/>
          </p:nvSpPr>
          <p:spPr>
            <a:xfrm>
              <a:off x="5163660" y="2248907"/>
              <a:ext cx="215066" cy="315097"/>
            </a:xfrm>
            <a:prstGeom prst="rect">
              <a:avLst/>
            </a:prstGeom>
            <a:noFill/>
          </p:spPr>
          <p:txBody>
            <a:bodyPr wrap="none" rtlCol="0">
              <a:spAutoFit/>
            </a:bodyPr>
            <a:lstStyle/>
            <a:p>
              <a:r>
                <a:rPr lang="en-US" altLang="zh-CN" sz="3600" b="1" dirty="0">
                  <a:solidFill>
                    <a:srgbClr val="0070C0"/>
                  </a:solidFill>
                </a:rPr>
                <a:t>1</a:t>
              </a:r>
              <a:endParaRPr lang="zh-CN" altLang="en-US" sz="3600" b="1" dirty="0">
                <a:solidFill>
                  <a:srgbClr val="0070C0"/>
                </a:solidFill>
              </a:endParaRPr>
            </a:p>
          </p:txBody>
        </p:sp>
        <p:cxnSp>
          <p:nvCxnSpPr>
            <p:cNvPr id="28" name="直接连接符 27">
              <a:extLst>
                <a:ext uri="{FF2B5EF4-FFF2-40B4-BE49-F238E27FC236}">
                  <a16:creationId xmlns:a16="http://schemas.microsoft.com/office/drawing/2014/main" id="{ED5E304B-E919-0AAC-C4C8-699ACBBC15BF}"/>
                </a:ext>
              </a:extLst>
            </p:cNvPr>
            <p:cNvCxnSpPr>
              <a:cxnSpLocks/>
              <a:stCxn id="11" idx="7"/>
              <a:endCxn id="12" idx="3"/>
            </p:cNvCxnSpPr>
            <p:nvPr/>
          </p:nvCxnSpPr>
          <p:spPr>
            <a:xfrm flipV="1">
              <a:off x="5030842" y="2330249"/>
              <a:ext cx="1487300" cy="1329495"/>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32" name="文本框 31">
              <a:extLst>
                <a:ext uri="{FF2B5EF4-FFF2-40B4-BE49-F238E27FC236}">
                  <a16:creationId xmlns:a16="http://schemas.microsoft.com/office/drawing/2014/main" id="{D962B5C7-9991-3162-60B7-A652F8D4197C}"/>
                </a:ext>
              </a:extLst>
            </p:cNvPr>
            <p:cNvSpPr txBox="1"/>
            <p:nvPr/>
          </p:nvSpPr>
          <p:spPr>
            <a:xfrm>
              <a:off x="4891791" y="3124637"/>
              <a:ext cx="327600" cy="315097"/>
            </a:xfrm>
            <a:prstGeom prst="rect">
              <a:avLst/>
            </a:prstGeom>
            <a:noFill/>
          </p:spPr>
          <p:txBody>
            <a:bodyPr wrap="none" rtlCol="0">
              <a:spAutoFit/>
            </a:bodyPr>
            <a:lstStyle/>
            <a:p>
              <a:r>
                <a:rPr lang="en-US" altLang="zh-CN" sz="3600" b="1" dirty="0">
                  <a:solidFill>
                    <a:srgbClr val="0070C0"/>
                  </a:solidFill>
                </a:rPr>
                <a:t>-4</a:t>
              </a:r>
              <a:endParaRPr lang="zh-CN" altLang="en-US" sz="3600" b="1" dirty="0">
                <a:solidFill>
                  <a:srgbClr val="0070C0"/>
                </a:solidFill>
              </a:endParaRPr>
            </a:p>
          </p:txBody>
        </p:sp>
        <p:sp>
          <p:nvSpPr>
            <p:cNvPr id="35" name="文本框 34">
              <a:extLst>
                <a:ext uri="{FF2B5EF4-FFF2-40B4-BE49-F238E27FC236}">
                  <a16:creationId xmlns:a16="http://schemas.microsoft.com/office/drawing/2014/main" id="{7CD33572-8EE7-F211-92A4-F3129DCF5E06}"/>
                </a:ext>
              </a:extLst>
            </p:cNvPr>
            <p:cNvSpPr txBox="1"/>
            <p:nvPr/>
          </p:nvSpPr>
          <p:spPr>
            <a:xfrm>
              <a:off x="4436617" y="1582157"/>
              <a:ext cx="215066" cy="315097"/>
            </a:xfrm>
            <a:prstGeom prst="rect">
              <a:avLst/>
            </a:prstGeom>
            <a:noFill/>
          </p:spPr>
          <p:txBody>
            <a:bodyPr wrap="none" rtlCol="0">
              <a:spAutoFit/>
            </a:bodyPr>
            <a:lstStyle/>
            <a:p>
              <a:r>
                <a:rPr lang="en-US" altLang="zh-CN" sz="3600" b="1" dirty="0">
                  <a:solidFill>
                    <a:srgbClr val="FF0000"/>
                  </a:solidFill>
                </a:rPr>
                <a:t>1</a:t>
              </a:r>
              <a:endParaRPr lang="zh-CN" altLang="en-US" sz="3600" b="1" dirty="0">
                <a:solidFill>
                  <a:srgbClr val="FF0000"/>
                </a:solidFill>
              </a:endParaRPr>
            </a:p>
          </p:txBody>
        </p:sp>
        <p:sp>
          <p:nvSpPr>
            <p:cNvPr id="36" name="文本框 35">
              <a:extLst>
                <a:ext uri="{FF2B5EF4-FFF2-40B4-BE49-F238E27FC236}">
                  <a16:creationId xmlns:a16="http://schemas.microsoft.com/office/drawing/2014/main" id="{AE455ECF-64CD-A4DB-DC81-0D5FA5F795C8}"/>
                </a:ext>
              </a:extLst>
            </p:cNvPr>
            <p:cNvSpPr txBox="1"/>
            <p:nvPr/>
          </p:nvSpPr>
          <p:spPr>
            <a:xfrm>
              <a:off x="6799461" y="1582157"/>
              <a:ext cx="215066" cy="315097"/>
            </a:xfrm>
            <a:prstGeom prst="rect">
              <a:avLst/>
            </a:prstGeom>
            <a:noFill/>
          </p:spPr>
          <p:txBody>
            <a:bodyPr wrap="none" rtlCol="0">
              <a:spAutoFit/>
            </a:bodyPr>
            <a:lstStyle/>
            <a:p>
              <a:r>
                <a:rPr lang="en-US" altLang="zh-CN" sz="3600" b="1" dirty="0">
                  <a:solidFill>
                    <a:srgbClr val="FF0000"/>
                  </a:solidFill>
                </a:rPr>
                <a:t>2</a:t>
              </a:r>
              <a:endParaRPr lang="zh-CN" altLang="en-US" sz="3600" b="1" dirty="0">
                <a:solidFill>
                  <a:srgbClr val="FF0000"/>
                </a:solidFill>
              </a:endParaRPr>
            </a:p>
          </p:txBody>
        </p:sp>
        <p:sp>
          <p:nvSpPr>
            <p:cNvPr id="37" name="文本框 36">
              <a:extLst>
                <a:ext uri="{FF2B5EF4-FFF2-40B4-BE49-F238E27FC236}">
                  <a16:creationId xmlns:a16="http://schemas.microsoft.com/office/drawing/2014/main" id="{D38983A4-D593-6975-93F2-9FB8258AD678}"/>
                </a:ext>
              </a:extLst>
            </p:cNvPr>
            <p:cNvSpPr txBox="1"/>
            <p:nvPr/>
          </p:nvSpPr>
          <p:spPr>
            <a:xfrm>
              <a:off x="6788931" y="4038505"/>
              <a:ext cx="215066" cy="315097"/>
            </a:xfrm>
            <a:prstGeom prst="rect">
              <a:avLst/>
            </a:prstGeom>
            <a:noFill/>
          </p:spPr>
          <p:txBody>
            <a:bodyPr wrap="none" rtlCol="0">
              <a:spAutoFit/>
            </a:bodyPr>
            <a:lstStyle/>
            <a:p>
              <a:r>
                <a:rPr lang="en-US" altLang="zh-CN" sz="3600" b="1" dirty="0">
                  <a:solidFill>
                    <a:srgbClr val="FF0000"/>
                  </a:solidFill>
                </a:rPr>
                <a:t>0</a:t>
              </a:r>
              <a:endParaRPr lang="zh-CN" altLang="en-US" sz="3600" b="1" dirty="0">
                <a:solidFill>
                  <a:srgbClr val="FF0000"/>
                </a:solidFill>
              </a:endParaRPr>
            </a:p>
          </p:txBody>
        </p:sp>
        <p:sp>
          <p:nvSpPr>
            <p:cNvPr id="38" name="文本框 37">
              <a:extLst>
                <a:ext uri="{FF2B5EF4-FFF2-40B4-BE49-F238E27FC236}">
                  <a16:creationId xmlns:a16="http://schemas.microsoft.com/office/drawing/2014/main" id="{8987C527-0933-3C5C-2A21-CCBFAFDAC53E}"/>
                </a:ext>
              </a:extLst>
            </p:cNvPr>
            <p:cNvSpPr txBox="1"/>
            <p:nvPr/>
          </p:nvSpPr>
          <p:spPr>
            <a:xfrm>
              <a:off x="4536605" y="4038505"/>
              <a:ext cx="327600" cy="315097"/>
            </a:xfrm>
            <a:prstGeom prst="rect">
              <a:avLst/>
            </a:prstGeom>
            <a:noFill/>
          </p:spPr>
          <p:txBody>
            <a:bodyPr wrap="none" rtlCol="0">
              <a:spAutoFit/>
            </a:bodyPr>
            <a:lstStyle/>
            <a:p>
              <a:r>
                <a:rPr lang="en-US" altLang="zh-CN" sz="3600" b="1" dirty="0">
                  <a:solidFill>
                    <a:srgbClr val="FF0000"/>
                  </a:solidFill>
                </a:rPr>
                <a:t>-3</a:t>
              </a:r>
              <a:endParaRPr lang="zh-CN" altLang="en-US" sz="3600" b="1" dirty="0">
                <a:solidFill>
                  <a:srgbClr val="FF0000"/>
                </a:solidFill>
              </a:endParaRPr>
            </a:p>
          </p:txBody>
        </p:sp>
      </p:grpSp>
    </p:spTree>
    <p:extLst>
      <p:ext uri="{BB962C8B-B14F-4D97-AF65-F5344CB8AC3E}">
        <p14:creationId xmlns:p14="http://schemas.microsoft.com/office/powerpoint/2010/main" val="168240262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4308</TotalTime>
  <Words>2522</Words>
  <Application>Microsoft Office PowerPoint</Application>
  <PresentationFormat>宽屏</PresentationFormat>
  <Paragraphs>725</Paragraphs>
  <Slides>32</Slides>
  <Notes>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32</vt:i4>
      </vt:variant>
    </vt:vector>
  </HeadingPairs>
  <TitlesOfParts>
    <vt:vector size="42" baseType="lpstr">
      <vt:lpstr>HaranoAjiMincho-Regular-Identity-H</vt:lpstr>
      <vt:lpstr>YakuHanJPs</vt:lpstr>
      <vt:lpstr>等线</vt:lpstr>
      <vt:lpstr>等线 Light</vt:lpstr>
      <vt:lpstr>Microsoft YaHei</vt:lpstr>
      <vt:lpstr>Arial</vt:lpstr>
      <vt:lpstr>Bernard MT Condensed</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劉　崇玖</dc:creator>
  <cp:lastModifiedBy>劉　崇玖</cp:lastModifiedBy>
  <cp:revision>144</cp:revision>
  <cp:lastPrinted>2025-01-16T15:15:16Z</cp:lastPrinted>
  <dcterms:created xsi:type="dcterms:W3CDTF">2024-08-23T05:41:13Z</dcterms:created>
  <dcterms:modified xsi:type="dcterms:W3CDTF">2025-01-16T15:36:06Z</dcterms:modified>
</cp:coreProperties>
</file>